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40"/>
  </p:notesMasterIdLst>
  <p:handoutMasterIdLst>
    <p:handoutMasterId r:id="rId41"/>
  </p:handoutMasterIdLst>
  <p:sldIdLst>
    <p:sldId id="1358" r:id="rId7"/>
    <p:sldId id="1360" r:id="rId8"/>
    <p:sldId id="1361" r:id="rId9"/>
    <p:sldId id="1362" r:id="rId10"/>
    <p:sldId id="1363" r:id="rId11"/>
    <p:sldId id="1364" r:id="rId12"/>
    <p:sldId id="1371" r:id="rId13"/>
    <p:sldId id="1365" r:id="rId14"/>
    <p:sldId id="1366" r:id="rId15"/>
    <p:sldId id="1369" r:id="rId16"/>
    <p:sldId id="1370" r:id="rId17"/>
    <p:sldId id="1368" r:id="rId18"/>
    <p:sldId id="1373" r:id="rId19"/>
    <p:sldId id="1372" r:id="rId20"/>
    <p:sldId id="292" r:id="rId21"/>
    <p:sldId id="298" r:id="rId22"/>
    <p:sldId id="260" r:id="rId23"/>
    <p:sldId id="261" r:id="rId24"/>
    <p:sldId id="262" r:id="rId25"/>
    <p:sldId id="263" r:id="rId26"/>
    <p:sldId id="1376" r:id="rId27"/>
    <p:sldId id="288" r:id="rId28"/>
    <p:sldId id="264" r:id="rId29"/>
    <p:sldId id="265" r:id="rId30"/>
    <p:sldId id="267" r:id="rId31"/>
    <p:sldId id="268" r:id="rId32"/>
    <p:sldId id="269" r:id="rId33"/>
    <p:sldId id="270" r:id="rId34"/>
    <p:sldId id="1374" r:id="rId35"/>
    <p:sldId id="1377" r:id="rId36"/>
    <p:sldId id="1355" r:id="rId37"/>
    <p:sldId id="1356" r:id="rId38"/>
    <p:sldId id="1357"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EB20BFEE-B2A9-4263-A15B-5BD10D09A324}">
          <p14:sldIdLst>
            <p14:sldId id="1358"/>
            <p14:sldId id="1360"/>
            <p14:sldId id="1361"/>
            <p14:sldId id="1362"/>
            <p14:sldId id="1363"/>
            <p14:sldId id="1364"/>
            <p14:sldId id="1371"/>
            <p14:sldId id="1365"/>
            <p14:sldId id="1366"/>
            <p14:sldId id="1369"/>
            <p14:sldId id="1370"/>
            <p14:sldId id="1368"/>
            <p14:sldId id="1373"/>
            <p14:sldId id="1372"/>
            <p14:sldId id="292"/>
            <p14:sldId id="298"/>
            <p14:sldId id="260"/>
            <p14:sldId id="261"/>
            <p14:sldId id="262"/>
            <p14:sldId id="263"/>
            <p14:sldId id="1376"/>
            <p14:sldId id="288"/>
            <p14:sldId id="264"/>
            <p14:sldId id="265"/>
            <p14:sldId id="267"/>
            <p14:sldId id="268"/>
            <p14:sldId id="269"/>
            <p14:sldId id="270"/>
            <p14:sldId id="1374"/>
            <p14:sldId id="1377"/>
            <p14:sldId id="1355"/>
            <p14:sldId id="1356"/>
            <p14:sldId id="13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Eugene Lin" initials="EL [2]"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BCF2"/>
    <a:srgbClr val="002050"/>
    <a:srgbClr val="00188F"/>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78363" autoAdjust="0"/>
  </p:normalViewPr>
  <p:slideViewPr>
    <p:cSldViewPr>
      <p:cViewPr varScale="1">
        <p:scale>
          <a:sx n="76" d="100"/>
          <a:sy n="76" d="100"/>
        </p:scale>
        <p:origin x="957"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133" d="100"/>
          <a:sy n="133" d="100"/>
        </p:scale>
        <p:origin x="4272"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04-10T17:48:15.306" idx="1">
    <p:pos x="1820" y="1716"/>
    <p:text>When a user lands here, maybe we want to say there are three ways of sending the link, use tab to navigate to copy link or outlook, etc?</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03/22/2018 10:15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03/22/2018 10:14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682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1078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2649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23481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0997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80848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8FB56-E91E-4B73-9024-F2D9E9414FC9}" type="slidenum">
              <a:rPr lang="en-US" smtClean="0"/>
              <a:t>15</a:t>
            </a:fld>
            <a:endParaRPr lang="en-US"/>
          </a:p>
        </p:txBody>
      </p:sp>
    </p:spTree>
    <p:extLst>
      <p:ext uri="{BB962C8B-B14F-4D97-AF65-F5344CB8AC3E}">
        <p14:creationId xmlns:p14="http://schemas.microsoft.com/office/powerpoint/2010/main" val="2767579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8FB56-E91E-4B73-9024-F2D9E9414FC9}" type="slidenum">
              <a:rPr lang="en-US" smtClean="0"/>
              <a:t>16</a:t>
            </a:fld>
            <a:endParaRPr lang="en-US"/>
          </a:p>
        </p:txBody>
      </p:sp>
    </p:spTree>
    <p:extLst>
      <p:ext uri="{BB962C8B-B14F-4D97-AF65-F5344CB8AC3E}">
        <p14:creationId xmlns:p14="http://schemas.microsoft.com/office/powerpoint/2010/main" val="388260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8628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dirty="0"/>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03/22/2018 10:14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586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50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B9BCE18-7DCB-4355-B884-0C0FBFC1D18F}"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09719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bg1">
                  <a:lumMod val="50000"/>
                </a:schemeClr>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842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921AA1-BA3A-4F4D-A895-2A2594FE714B}" type="slidenum">
              <a:rPr lang="en-US" smtClean="0"/>
              <a:t>21</a:t>
            </a:fld>
            <a:endParaRPr lang="en-US"/>
          </a:p>
        </p:txBody>
      </p:sp>
    </p:spTree>
    <p:extLst>
      <p:ext uri="{BB962C8B-B14F-4D97-AF65-F5344CB8AC3E}">
        <p14:creationId xmlns:p14="http://schemas.microsoft.com/office/powerpoint/2010/main" val="17251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921AA1-BA3A-4F4D-A895-2A2594FE714B}" type="slidenum">
              <a:rPr lang="en-US" smtClean="0"/>
              <a:t>22</a:t>
            </a:fld>
            <a:endParaRPr lang="en-US"/>
          </a:p>
        </p:txBody>
      </p:sp>
    </p:spTree>
    <p:extLst>
      <p:ext uri="{BB962C8B-B14F-4D97-AF65-F5344CB8AC3E}">
        <p14:creationId xmlns:p14="http://schemas.microsoft.com/office/powerpoint/2010/main" val="1582720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03/22/2018 10:14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106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sz="900"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6232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8437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9121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7982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tx1"/>
              </a:solidFill>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0382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03/22/2018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75293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65967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758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955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7611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DAEB37-A91D-4738-88ED-D30856096F9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03/22/2018 10:14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8607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23191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03/22/2018 10:14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64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26973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66534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72393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03/22/2018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75959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nul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7009567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Conten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347463" indent="-347463">
              <a:buFont typeface="Arial" panose="020B0604020202020204" pitchFamily="34" charset="0"/>
              <a:buChar char="•"/>
              <a:defRPr>
                <a:gradFill>
                  <a:gsLst>
                    <a:gs pos="1250">
                      <a:schemeClr val="tx1"/>
                    </a:gs>
                    <a:gs pos="100000">
                      <a:schemeClr val="tx1"/>
                    </a:gs>
                  </a:gsLst>
                  <a:lin ang="5400000" scaled="0"/>
                </a:gradFill>
              </a:defRPr>
            </a:lvl1pPr>
            <a:lvl2pPr marL="566412" indent="-218949">
              <a:buFont typeface="Arial" panose="020B0604020202020204" pitchFamily="34" charset="0"/>
              <a:buChar char="•"/>
              <a:defRPr sz="2000"/>
            </a:lvl2pPr>
            <a:lvl3pPr marL="798051" indent="-231642">
              <a:buFont typeface="Arial" panose="020B0604020202020204" pitchFamily="34" charset="0"/>
              <a:buChar char="•"/>
              <a:defRPr/>
            </a:lvl3pPr>
            <a:lvl4pPr marL="1029694" indent="-231642">
              <a:buFont typeface="Arial" panose="020B0604020202020204" pitchFamily="34" charset="0"/>
              <a:buChar char="•"/>
              <a:defRPr/>
            </a:lvl4pPr>
            <a:lvl5pPr marL="1261336" indent="-231642">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9461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2"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80B9-EC91-489C-BE3D-27AF393015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12A6EA-1537-4C17-8FA8-62BFBF8C40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1DBBA-2377-4595-89E2-CC5DE5A3D959}"/>
              </a:ext>
            </a:extLst>
          </p:cNvPr>
          <p:cNvSpPr>
            <a:spLocks noGrp="1"/>
          </p:cNvSpPr>
          <p:nvPr>
            <p:ph type="dt" sz="half" idx="10"/>
          </p:nvPr>
        </p:nvSpPr>
        <p:spPr/>
        <p:txBody>
          <a:bodyPr/>
          <a:lstStyle/>
          <a:p>
            <a:fld id="{E549183E-41CD-40FB-929D-4DC34F50A9E1}" type="datetimeFigureOut">
              <a:rPr lang="en-US" smtClean="0"/>
              <a:t>03/22/2018</a:t>
            </a:fld>
            <a:endParaRPr lang="en-US"/>
          </a:p>
        </p:txBody>
      </p:sp>
      <p:sp>
        <p:nvSpPr>
          <p:cNvPr id="5" name="Footer Placeholder 4">
            <a:extLst>
              <a:ext uri="{FF2B5EF4-FFF2-40B4-BE49-F238E27FC236}">
                <a16:creationId xmlns:a16="http://schemas.microsoft.com/office/drawing/2014/main" id="{0CB52FC1-FA9C-41E4-BDCF-703540616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196B0-DC74-4009-A216-810D2DE0EF08}"/>
              </a:ext>
            </a:extLst>
          </p:cNvPr>
          <p:cNvSpPr>
            <a:spLocks noGrp="1"/>
          </p:cNvSpPr>
          <p:nvPr>
            <p:ph type="sldNum" sz="quarter" idx="12"/>
          </p:nvPr>
        </p:nvSpPr>
        <p:spPr/>
        <p:txBody>
          <a:bodyPr/>
          <a:lstStyle/>
          <a:p>
            <a:fld id="{577B9EC1-4C12-457D-9209-D0827FF8F2CF}" type="slidenum">
              <a:rPr lang="en-US" smtClean="0"/>
              <a:t>‹#›</a:t>
            </a:fld>
            <a:endParaRPr lang="en-US"/>
          </a:p>
        </p:txBody>
      </p:sp>
    </p:spTree>
    <p:extLst>
      <p:ext uri="{BB962C8B-B14F-4D97-AF65-F5344CB8AC3E}">
        <p14:creationId xmlns:p14="http://schemas.microsoft.com/office/powerpoint/2010/main" val="294383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1.pn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png"/><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86" r:id="rId4"/>
    <p:sldLayoutId id="2147484099" r:id="rId5"/>
    <p:sldLayoutId id="2147484092" r:id="rId6"/>
    <p:sldLayoutId id="2147484105" r:id="rId7"/>
    <p:sldLayoutId id="2147484182" r:id="rId8"/>
    <p:sldLayoutId id="2147484130" r:id="rId9"/>
    <p:sldLayoutId id="2147484101" r:id="rId10"/>
    <p:sldLayoutId id="2147484102" r:id="rId11"/>
    <p:sldLayoutId id="2147484093" r:id="rId12"/>
    <p:sldLayoutId id="2147484127" r:id="rId13"/>
    <p:sldLayoutId id="2147484128" r:id="rId14"/>
    <p:sldLayoutId id="2147484129" r:id="rId15"/>
    <p:sldLayoutId id="2147484094" r:id="rId16"/>
    <p:sldLayoutId id="2147484195" r:id="rId17"/>
    <p:sldLayoutId id="2147484096" r:id="rId18"/>
    <p:sldLayoutId id="2147484301" r:id="rId19"/>
    <p:sldLayoutId id="2147484302"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1"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7"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8.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8.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hyperlink" Target="https://dev.office.com/sharepoint/"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hyperlink" Target="http://dev.office.com/fabri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4.xml"/><Relationship Id="rId5" Type="http://schemas.openxmlformats.org/officeDocument/2006/relationships/hyperlink" Target="https://static2.sharepointonline.com/files/fabric/fabric-website/files/officeuifabric.xd" TargetMode="External"/><Relationship Id="rId4" Type="http://schemas.openxmlformats.org/officeDocument/2006/relationships/hyperlink" Target="https://aka.ms/fabric-design-download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5.xml"/><Relationship Id="rId7" Type="http://schemas.openxmlformats.org/officeDocument/2006/relationships/image" Target="../media/image16.png"/><Relationship Id="rId2" Type="http://schemas.openxmlformats.org/officeDocument/2006/relationships/slideLayout" Target="../slideLayouts/slideLayout27.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2D6C37-B2B0-4661-BE22-8C34BD01FCFE}"/>
              </a:ext>
            </a:extLst>
          </p:cNvPr>
          <p:cNvSpPr txBox="1"/>
          <p:nvPr/>
        </p:nvSpPr>
        <p:spPr>
          <a:xfrm>
            <a:off x="198437" y="4868862"/>
            <a:ext cx="2707023" cy="1071062"/>
          </a:xfrm>
          <a:prstGeom prst="rect">
            <a:avLst/>
          </a:prstGeom>
          <a:noFill/>
        </p:spPr>
        <p:txBody>
          <a:bodyPr wrap="none" lIns="182880" tIns="146304" rIns="182880" bIns="146304" rtlCol="0">
            <a:spAutoFit/>
          </a:bodyPr>
          <a:lstStyle/>
          <a:p>
            <a:pPr>
              <a:lnSpc>
                <a:spcPct val="90000"/>
              </a:lnSpc>
              <a:spcAft>
                <a:spcPts val="600"/>
              </a:spcAft>
            </a:pPr>
            <a:r>
              <a:rPr lang="fi-FI" sz="3200" spc="-102" dirty="0">
                <a:ln w="3175">
                  <a:noFill/>
                </a:ln>
                <a:solidFill>
                  <a:schemeClr val="bg1"/>
                </a:solidFill>
                <a:latin typeface="+mj-lt"/>
                <a:cs typeface="Segoe UI" pitchFamily="34" charset="0"/>
              </a:rPr>
              <a:t>Ben Truelove</a:t>
            </a:r>
            <a:br>
              <a:rPr lang="en-US" sz="3200" spc="-102" dirty="0">
                <a:ln w="3175">
                  <a:noFill/>
                </a:ln>
                <a:solidFill>
                  <a:schemeClr val="bg1"/>
                </a:solidFill>
                <a:latin typeface="+mj-lt"/>
                <a:cs typeface="Segoe UI" pitchFamily="34" charset="0"/>
              </a:rPr>
            </a:br>
            <a:r>
              <a:rPr lang="en-US" sz="2400" spc="-102" dirty="0">
                <a:ln w="3175">
                  <a:noFill/>
                </a:ln>
                <a:solidFill>
                  <a:schemeClr val="bg1"/>
                </a:solidFill>
                <a:latin typeface="+mj-lt"/>
                <a:cs typeface="Segoe UI" pitchFamily="34" charset="0"/>
              </a:rPr>
              <a:t>SharePoint Designer</a:t>
            </a:r>
            <a:endParaRPr lang="en-US" sz="3200" spc="-102" dirty="0">
              <a:ln w="3175">
                <a:noFill/>
              </a:ln>
              <a:solidFill>
                <a:schemeClr val="bg1"/>
              </a:solidFill>
              <a:latin typeface="+mj-lt"/>
              <a:cs typeface="Segoe UI" pitchFamily="34" charset="0"/>
            </a:endParaRPr>
          </a:p>
        </p:txBody>
      </p:sp>
      <p:sp>
        <p:nvSpPr>
          <p:cNvPr id="2" name="Title 1"/>
          <p:cNvSpPr>
            <a:spLocks noGrp="1"/>
          </p:cNvSpPr>
          <p:nvPr>
            <p:ph type="ctrTitle" idx="4294967295"/>
          </p:nvPr>
        </p:nvSpPr>
        <p:spPr>
          <a:xfrm>
            <a:off x="274637" y="525462"/>
            <a:ext cx="4495800" cy="6096000"/>
          </a:xfrm>
        </p:spPr>
        <p:txBody>
          <a:bodyPr>
            <a:noAutofit/>
          </a:bodyPr>
          <a:lstStyle/>
          <a:p>
            <a:r>
              <a:rPr lang="en-US" sz="4488" b="1" dirty="0">
                <a:solidFill>
                  <a:schemeClr val="bg1"/>
                </a:solidFill>
              </a:rPr>
              <a:t>Modernization of IT and Accessibility with SharePoint</a:t>
            </a:r>
            <a:br>
              <a:rPr lang="en-US" sz="4488" b="1" dirty="0">
                <a:solidFill>
                  <a:schemeClr val="bg1"/>
                </a:solidFill>
              </a:rPr>
            </a:br>
            <a:br>
              <a:rPr lang="en-US" sz="2000" b="1" dirty="0">
                <a:solidFill>
                  <a:schemeClr val="bg1"/>
                </a:solidFill>
              </a:rPr>
            </a:br>
            <a:r>
              <a:rPr lang="en-US" sz="2800" dirty="0">
                <a:solidFill>
                  <a:schemeClr val="bg1"/>
                </a:solidFill>
              </a:rPr>
              <a:t>Dean Halstead</a:t>
            </a:r>
            <a:br>
              <a:rPr lang="en-US" sz="2800" dirty="0">
                <a:solidFill>
                  <a:schemeClr val="bg1"/>
                </a:solidFill>
              </a:rPr>
            </a:br>
            <a:r>
              <a:rPr lang="en-US" sz="2400" dirty="0">
                <a:solidFill>
                  <a:schemeClr val="bg1"/>
                </a:solidFill>
              </a:rPr>
              <a:t>Director, Federal Accessibility</a:t>
            </a:r>
            <a:br>
              <a:rPr lang="en-US" sz="3200" dirty="0">
                <a:solidFill>
                  <a:schemeClr val="bg1"/>
                </a:solidFill>
              </a:rPr>
            </a:br>
            <a:br>
              <a:rPr lang="en-US" sz="2000" dirty="0">
                <a:solidFill>
                  <a:schemeClr val="bg1"/>
                </a:solidFill>
              </a:rPr>
            </a:br>
            <a:r>
              <a:rPr lang="fi-FI" sz="3200" dirty="0">
                <a:solidFill>
                  <a:schemeClr val="bg1"/>
                </a:solidFill>
              </a:rPr>
              <a:t>Aneetha Jayaraman</a:t>
            </a:r>
            <a:br>
              <a:rPr lang="en-US" sz="3200" dirty="0">
                <a:solidFill>
                  <a:schemeClr val="bg1"/>
                </a:solidFill>
              </a:rPr>
            </a:br>
            <a:r>
              <a:rPr lang="en-US" sz="2400" dirty="0">
                <a:solidFill>
                  <a:schemeClr val="bg1"/>
                </a:solidFill>
              </a:rPr>
              <a:t>SharePoint Program Manager</a:t>
            </a:r>
            <a:br>
              <a:rPr lang="en-US" sz="3200" dirty="0">
                <a:solidFill>
                  <a:schemeClr val="bg1"/>
                </a:solidFill>
              </a:rPr>
            </a:br>
            <a:br>
              <a:rPr lang="en-US" sz="4400" dirty="0">
                <a:solidFill>
                  <a:schemeClr val="bg1"/>
                </a:solidFill>
              </a:rPr>
            </a:br>
            <a:endParaRPr lang="en-GB" sz="3264"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5620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B15ED-3588-49A3-8CAC-9AADCCEC473C}"/>
              </a:ext>
            </a:extLst>
          </p:cNvPr>
          <p:cNvSpPr txBox="1"/>
          <p:nvPr/>
        </p:nvSpPr>
        <p:spPr>
          <a:xfrm>
            <a:off x="-1" y="3421062"/>
            <a:ext cx="12436475"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spc="-100" dirty="0">
                <a:ln w="3175">
                  <a:noFill/>
                </a:ln>
                <a:gradFill>
                  <a:gsLst>
                    <a:gs pos="100000">
                      <a:schemeClr val="tx1"/>
                    </a:gs>
                    <a:gs pos="0">
                      <a:schemeClr val="tx1"/>
                    </a:gs>
                  </a:gsLst>
                  <a:lin ang="5400000" scaled="0"/>
                </a:gradFill>
                <a:latin typeface="+mj-lt"/>
                <a:cs typeface="Segoe UI" pitchFamily="34" charset="0"/>
              </a:rPr>
              <a:t>Create Content for All</a:t>
            </a:r>
          </a:p>
        </p:txBody>
      </p:sp>
      <p:sp>
        <p:nvSpPr>
          <p:cNvPr id="2" name="Title 1">
            <a:extLst>
              <a:ext uri="{FF2B5EF4-FFF2-40B4-BE49-F238E27FC236}">
                <a16:creationId xmlns:a16="http://schemas.microsoft.com/office/drawing/2014/main" id="{B275265F-0B9E-435A-8DC8-53514367654F}"/>
              </a:ext>
            </a:extLst>
          </p:cNvPr>
          <p:cNvSpPr>
            <a:spLocks noGrp="1"/>
          </p:cNvSpPr>
          <p:nvPr>
            <p:ph type="title"/>
          </p:nvPr>
        </p:nvSpPr>
        <p:spPr>
          <a:xfrm>
            <a:off x="274638" y="2125662"/>
            <a:ext cx="11887200" cy="1181862"/>
          </a:xfrm>
        </p:spPr>
        <p:txBody>
          <a:bodyPr/>
          <a:lstStyle/>
          <a:p>
            <a:pPr algn="ctr"/>
            <a:r>
              <a:rPr lang="en-US" dirty="0">
                <a:solidFill>
                  <a:schemeClr val="tx1"/>
                </a:solidFill>
              </a:rPr>
              <a:t>A</a:t>
            </a:r>
            <a:r>
              <a:rPr lang="en-US" dirty="0"/>
              <a:t>11</a:t>
            </a:r>
            <a:r>
              <a:rPr lang="en-US" dirty="0">
                <a:solidFill>
                  <a:schemeClr val="bg1">
                    <a:lumMod val="75000"/>
                  </a:schemeClr>
                </a:solidFill>
              </a:rPr>
              <a:t>y</a:t>
            </a:r>
            <a:endParaRPr lang="en-US" dirty="0">
              <a:solidFill>
                <a:schemeClr val="tx1"/>
              </a:solidFill>
            </a:endParaRPr>
          </a:p>
        </p:txBody>
      </p:sp>
    </p:spTree>
    <p:extLst>
      <p:ext uri="{BB962C8B-B14F-4D97-AF65-F5344CB8AC3E}">
        <p14:creationId xmlns:p14="http://schemas.microsoft.com/office/powerpoint/2010/main" val="28523076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B15ED-3588-49A3-8CAC-9AADCCEC473C}"/>
              </a:ext>
            </a:extLst>
          </p:cNvPr>
          <p:cNvSpPr txBox="1"/>
          <p:nvPr/>
        </p:nvSpPr>
        <p:spPr>
          <a:xfrm>
            <a:off x="-1" y="3421062"/>
            <a:ext cx="12436475" cy="2289858"/>
          </a:xfrm>
          <a:prstGeom prst="rect">
            <a:avLst/>
          </a:prstGeom>
          <a:noFill/>
        </p:spPr>
        <p:txBody>
          <a:bodyPr wrap="square" lIns="182880" tIns="146304" rIns="182880" bIns="146304" rtlCol="0">
            <a:spAutoFit/>
          </a:bodyPr>
          <a:lstStyle/>
          <a:p>
            <a:pPr algn="ctr">
              <a:lnSpc>
                <a:spcPct val="90000"/>
              </a:lnSpc>
              <a:spcAft>
                <a:spcPts val="600"/>
              </a:spcAft>
            </a:pPr>
            <a:r>
              <a:rPr lang="en-US" sz="7200" spc="-100" dirty="0">
                <a:ln w="3175">
                  <a:noFill/>
                </a:ln>
                <a:gradFill>
                  <a:gsLst>
                    <a:gs pos="100000">
                      <a:schemeClr val="tx1"/>
                    </a:gs>
                    <a:gs pos="0">
                      <a:schemeClr val="tx1"/>
                    </a:gs>
                  </a:gsLst>
                  <a:lin ang="5400000" scaled="0"/>
                </a:gradFill>
                <a:latin typeface="+mj-lt"/>
                <a:cs typeface="Segoe UI" pitchFamily="34" charset="0"/>
              </a:rPr>
              <a:t>Transformation is about the Human experience</a:t>
            </a:r>
          </a:p>
        </p:txBody>
      </p:sp>
      <p:sp>
        <p:nvSpPr>
          <p:cNvPr id="2" name="Title 1">
            <a:extLst>
              <a:ext uri="{FF2B5EF4-FFF2-40B4-BE49-F238E27FC236}">
                <a16:creationId xmlns:a16="http://schemas.microsoft.com/office/drawing/2014/main" id="{B275265F-0B9E-435A-8DC8-53514367654F}"/>
              </a:ext>
            </a:extLst>
          </p:cNvPr>
          <p:cNvSpPr>
            <a:spLocks noGrp="1"/>
          </p:cNvSpPr>
          <p:nvPr>
            <p:ph type="title"/>
          </p:nvPr>
        </p:nvSpPr>
        <p:spPr>
          <a:xfrm>
            <a:off x="274638" y="2125662"/>
            <a:ext cx="11887200" cy="1181862"/>
          </a:xfrm>
        </p:spPr>
        <p:txBody>
          <a:bodyPr/>
          <a:lstStyle/>
          <a:p>
            <a:pPr algn="ctr"/>
            <a:r>
              <a:rPr lang="en-US" dirty="0">
                <a:solidFill>
                  <a:schemeClr val="bg1">
                    <a:lumMod val="75000"/>
                  </a:schemeClr>
                </a:solidFill>
              </a:rPr>
              <a:t>A</a:t>
            </a:r>
            <a:r>
              <a:rPr lang="en-US" dirty="0"/>
              <a:t>1-1</a:t>
            </a:r>
            <a:r>
              <a:rPr lang="en-US" dirty="0">
                <a:solidFill>
                  <a:schemeClr val="bg1">
                    <a:lumMod val="75000"/>
                  </a:schemeClr>
                </a:solidFill>
              </a:rPr>
              <a:t>y</a:t>
            </a:r>
            <a:endParaRPr lang="en-US" dirty="0">
              <a:solidFill>
                <a:schemeClr val="tx1"/>
              </a:solidFill>
            </a:endParaRPr>
          </a:p>
        </p:txBody>
      </p:sp>
    </p:spTree>
    <p:extLst>
      <p:ext uri="{BB962C8B-B14F-4D97-AF65-F5344CB8AC3E}">
        <p14:creationId xmlns:p14="http://schemas.microsoft.com/office/powerpoint/2010/main" val="2007343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B15ED-3588-49A3-8CAC-9AADCCEC473C}"/>
              </a:ext>
            </a:extLst>
          </p:cNvPr>
          <p:cNvSpPr txBox="1"/>
          <p:nvPr/>
        </p:nvSpPr>
        <p:spPr>
          <a:xfrm>
            <a:off x="-1" y="3421062"/>
            <a:ext cx="12436475"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spc="-100" dirty="0">
                <a:ln w="3175">
                  <a:noFill/>
                </a:ln>
                <a:gradFill>
                  <a:gsLst>
                    <a:gs pos="100000">
                      <a:schemeClr val="tx1"/>
                    </a:gs>
                    <a:gs pos="0">
                      <a:schemeClr val="tx1"/>
                    </a:gs>
                  </a:gsLst>
                  <a:lin ang="5400000" scaled="0"/>
                </a:gradFill>
                <a:latin typeface="+mj-lt"/>
                <a:cs typeface="Segoe UI" pitchFamily="34" charset="0"/>
              </a:rPr>
              <a:t>All employees benefit</a:t>
            </a:r>
          </a:p>
        </p:txBody>
      </p:sp>
      <p:sp>
        <p:nvSpPr>
          <p:cNvPr id="2" name="Title 1">
            <a:extLst>
              <a:ext uri="{FF2B5EF4-FFF2-40B4-BE49-F238E27FC236}">
                <a16:creationId xmlns:a16="http://schemas.microsoft.com/office/drawing/2014/main" id="{B275265F-0B9E-435A-8DC8-53514367654F}"/>
              </a:ext>
            </a:extLst>
          </p:cNvPr>
          <p:cNvSpPr>
            <a:spLocks noGrp="1"/>
          </p:cNvSpPr>
          <p:nvPr>
            <p:ph type="title"/>
          </p:nvPr>
        </p:nvSpPr>
        <p:spPr>
          <a:xfrm>
            <a:off x="274638" y="2125662"/>
            <a:ext cx="11887200" cy="1181862"/>
          </a:xfrm>
        </p:spPr>
        <p:txBody>
          <a:bodyPr/>
          <a:lstStyle/>
          <a:p>
            <a:pPr algn="ctr"/>
            <a:r>
              <a:rPr lang="en-US" dirty="0">
                <a:solidFill>
                  <a:schemeClr val="tx1"/>
                </a:solidFill>
              </a:rPr>
              <a:t>A</a:t>
            </a:r>
            <a:r>
              <a:rPr lang="en-US" dirty="0"/>
              <a:t>11</a:t>
            </a:r>
            <a:r>
              <a:rPr lang="en-US" dirty="0">
                <a:solidFill>
                  <a:schemeClr val="bg1">
                    <a:lumMod val="75000"/>
                  </a:schemeClr>
                </a:solidFill>
              </a:rPr>
              <a:t>y</a:t>
            </a:r>
            <a:endParaRPr lang="en-US" dirty="0">
              <a:solidFill>
                <a:schemeClr val="tx1"/>
              </a:solidFill>
            </a:endParaRPr>
          </a:p>
        </p:txBody>
      </p:sp>
    </p:spTree>
    <p:extLst>
      <p:ext uri="{BB962C8B-B14F-4D97-AF65-F5344CB8AC3E}">
        <p14:creationId xmlns:p14="http://schemas.microsoft.com/office/powerpoint/2010/main" val="27562642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B6736-8DA0-4075-B78F-8CCBC4828CEB}"/>
              </a:ext>
            </a:extLst>
          </p:cNvPr>
          <p:cNvSpPr>
            <a:spLocks noGrp="1"/>
          </p:cNvSpPr>
          <p:nvPr>
            <p:ph type="title"/>
          </p:nvPr>
        </p:nvSpPr>
        <p:spPr/>
        <p:txBody>
          <a:bodyPr/>
          <a:lstStyle/>
          <a:p>
            <a:r>
              <a:rPr lang="en-US" dirty="0"/>
              <a:t>Transformation Recap</a:t>
            </a:r>
          </a:p>
        </p:txBody>
      </p:sp>
      <p:sp>
        <p:nvSpPr>
          <p:cNvPr id="4" name="Text Placeholder 3">
            <a:extLst>
              <a:ext uri="{FF2B5EF4-FFF2-40B4-BE49-F238E27FC236}">
                <a16:creationId xmlns:a16="http://schemas.microsoft.com/office/drawing/2014/main" id="{678902CC-EC81-4590-B37D-F0A7EE02ED5D}"/>
              </a:ext>
            </a:extLst>
          </p:cNvPr>
          <p:cNvSpPr>
            <a:spLocks noGrp="1"/>
          </p:cNvSpPr>
          <p:nvPr>
            <p:ph type="body" sz="quarter" idx="10"/>
          </p:nvPr>
        </p:nvSpPr>
        <p:spPr>
          <a:xfrm>
            <a:off x="274639" y="1212849"/>
            <a:ext cx="5486399" cy="2862322"/>
          </a:xfrm>
        </p:spPr>
        <p:txBody>
          <a:bodyPr/>
          <a:lstStyle/>
          <a:p>
            <a:pPr marL="514350" indent="-514350">
              <a:buFont typeface="+mj-lt"/>
              <a:buAutoNum type="arabicPeriod"/>
            </a:pPr>
            <a:r>
              <a:rPr lang="en-US" dirty="0"/>
              <a:t>Lens to innovation</a:t>
            </a:r>
          </a:p>
          <a:p>
            <a:pPr marL="514350" indent="-514350">
              <a:buFont typeface="+mj-lt"/>
              <a:buAutoNum type="arabicPeriod"/>
            </a:pPr>
            <a:r>
              <a:rPr lang="en-US" dirty="0"/>
              <a:t>Everyone needs to be included</a:t>
            </a:r>
          </a:p>
          <a:p>
            <a:pPr marL="514350" indent="-514350">
              <a:buFont typeface="+mj-lt"/>
              <a:buAutoNum type="arabicPeriod"/>
            </a:pPr>
            <a:r>
              <a:rPr lang="en-US" dirty="0"/>
              <a:t>Equality of Opportunity</a:t>
            </a:r>
          </a:p>
          <a:p>
            <a:endParaRPr lang="en-US" dirty="0"/>
          </a:p>
        </p:txBody>
      </p:sp>
      <p:sp>
        <p:nvSpPr>
          <p:cNvPr id="5" name="Text Placeholder 4">
            <a:extLst>
              <a:ext uri="{FF2B5EF4-FFF2-40B4-BE49-F238E27FC236}">
                <a16:creationId xmlns:a16="http://schemas.microsoft.com/office/drawing/2014/main" id="{204A5A3B-CB8D-4CF1-A60B-29D235E1ADF9}"/>
              </a:ext>
            </a:extLst>
          </p:cNvPr>
          <p:cNvSpPr>
            <a:spLocks noGrp="1"/>
          </p:cNvSpPr>
          <p:nvPr>
            <p:ph type="body" sz="quarter" idx="11"/>
          </p:nvPr>
        </p:nvSpPr>
        <p:spPr>
          <a:xfrm>
            <a:off x="6675439" y="1212849"/>
            <a:ext cx="5486399" cy="2862322"/>
          </a:xfrm>
        </p:spPr>
        <p:txBody>
          <a:bodyPr/>
          <a:lstStyle/>
          <a:p>
            <a:pPr marL="514350" indent="-514350">
              <a:buFont typeface="+mj-lt"/>
              <a:buAutoNum type="arabicPeriod" startAt="4"/>
            </a:pPr>
            <a:r>
              <a:rPr lang="en-US" dirty="0"/>
              <a:t>Create Content for All</a:t>
            </a:r>
          </a:p>
          <a:p>
            <a:pPr marL="514350" indent="-514350">
              <a:buFont typeface="+mj-lt"/>
              <a:buAutoNum type="arabicPeriod" startAt="4"/>
            </a:pPr>
            <a:r>
              <a:rPr lang="en-US" dirty="0"/>
              <a:t>Transformation is about the Human Experience</a:t>
            </a:r>
          </a:p>
          <a:p>
            <a:pPr marL="514350" indent="-514350">
              <a:buFont typeface="+mj-lt"/>
              <a:buAutoNum type="arabicPeriod" startAt="4"/>
            </a:pPr>
            <a:r>
              <a:rPr lang="en-US" dirty="0"/>
              <a:t>All Employees benefit</a:t>
            </a:r>
          </a:p>
          <a:p>
            <a:pPr marL="514350" indent="-514350">
              <a:buFont typeface="+mj-lt"/>
              <a:buAutoNum type="arabicPeriod" startAt="4"/>
            </a:pPr>
            <a:endParaRPr lang="en-US" dirty="0"/>
          </a:p>
        </p:txBody>
      </p:sp>
    </p:spTree>
    <p:extLst>
      <p:ext uri="{BB962C8B-B14F-4D97-AF65-F5344CB8AC3E}">
        <p14:creationId xmlns:p14="http://schemas.microsoft.com/office/powerpoint/2010/main" val="17843210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9E70-1F33-423A-9F1C-17673CBBAD14}"/>
              </a:ext>
            </a:extLst>
          </p:cNvPr>
          <p:cNvSpPr>
            <a:spLocks noGrp="1"/>
          </p:cNvSpPr>
          <p:nvPr>
            <p:ph type="title"/>
          </p:nvPr>
        </p:nvSpPr>
        <p:spPr>
          <a:xfrm>
            <a:off x="274638" y="2125662"/>
            <a:ext cx="11887200" cy="2179058"/>
          </a:xfrm>
        </p:spPr>
        <p:txBody>
          <a:bodyPr/>
          <a:lstStyle/>
          <a:p>
            <a:r>
              <a:rPr lang="en-US" dirty="0"/>
              <a:t>So what does Modernization look like…SharePoint 365?</a:t>
            </a:r>
          </a:p>
        </p:txBody>
      </p:sp>
    </p:spTree>
    <p:extLst>
      <p:ext uri="{BB962C8B-B14F-4D97-AF65-F5344CB8AC3E}">
        <p14:creationId xmlns:p14="http://schemas.microsoft.com/office/powerpoint/2010/main" val="21671011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Microsoft CEO Satya Nadella.">
            <a:extLst>
              <a:ext uri="{FF2B5EF4-FFF2-40B4-BE49-F238E27FC236}">
                <a16:creationId xmlns:a16="http://schemas.microsoft.com/office/drawing/2014/main" id="{52DACAD9-57F5-4222-8632-DBB2267C9C4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750" b="97917" l="9000" r="81875">
                        <a14:foregroundMark x1="46375" y1="8750" x2="46375" y2="8750"/>
                        <a14:foregroundMark x1="42500" y1="8750" x2="42500" y2="8750"/>
                        <a14:foregroundMark x1="53250" y1="32417" x2="53250" y2="32417"/>
                        <a14:foregroundMark x1="50000" y1="41000" x2="50000" y2="41000"/>
                        <a14:foregroundMark x1="38750" y1="91250" x2="38750" y2="91250"/>
                        <a14:foregroundMark x1="36375" y1="96333" x2="36375" y2="96333"/>
                        <a14:foregroundMark x1="44875" y1="97917" x2="44875" y2="97917"/>
                        <a14:foregroundMark x1="48625" y1="48667" x2="48625" y2="48667"/>
                        <a14:foregroundMark x1="38750" y1="41500" x2="38750" y2="41500"/>
                        <a14:foregroundMark x1="53500" y1="39583" x2="53500" y2="39583"/>
                        <a14:foregroundMark x1="48625" y1="37083" x2="48625" y2="37083"/>
                        <a14:foregroundMark x1="47375" y1="62583" x2="47375" y2="62583"/>
                        <a14:foregroundMark x1="44125" y1="46583" x2="44125" y2="46583"/>
                        <a14:foregroundMark x1="36375" y1="43500" x2="36375" y2="43500"/>
                      </a14:backgroundRemoval>
                    </a14:imgEffect>
                    <a14:imgEffect>
                      <a14:saturation sat="66000"/>
                    </a14:imgEffect>
                  </a14:imgLayer>
                </a14:imgProps>
              </a:ext>
              <a:ext uri="{28A0092B-C50C-407E-A947-70E740481C1C}">
                <a14:useLocalDpi xmlns:a14="http://schemas.microsoft.com/office/drawing/2010/main" val="0"/>
              </a:ext>
            </a:extLst>
          </a:blip>
          <a:srcRect r="8946" b="-2"/>
          <a:stretch/>
        </p:blipFill>
        <p:spPr>
          <a:xfrm>
            <a:off x="7361237" y="320324"/>
            <a:ext cx="4056399" cy="6674201"/>
          </a:xfrm>
          <a:prstGeom prst="rect">
            <a:avLst/>
          </a:prstGeom>
          <a:ln w="130175" cap="sq">
            <a:noFill/>
            <a:miter lim="800000"/>
          </a:ln>
          <a:effectLst/>
        </p:spPr>
      </p:pic>
      <p:sp>
        <p:nvSpPr>
          <p:cNvPr id="3" name="Title 2">
            <a:extLst>
              <a:ext uri="{FF2B5EF4-FFF2-40B4-BE49-F238E27FC236}">
                <a16:creationId xmlns:a16="http://schemas.microsoft.com/office/drawing/2014/main" id="{E088E43D-6065-4FDE-BF38-7F40F30082ED}"/>
              </a:ext>
            </a:extLst>
          </p:cNvPr>
          <p:cNvSpPr>
            <a:spLocks noGrp="1"/>
          </p:cNvSpPr>
          <p:nvPr>
            <p:ph type="title"/>
          </p:nvPr>
        </p:nvSpPr>
        <p:spPr>
          <a:xfrm>
            <a:off x="884237" y="2543070"/>
            <a:ext cx="5768488" cy="1908385"/>
          </a:xfrm>
        </p:spPr>
        <p:txBody>
          <a:bodyPr vert="horz" wrap="square" lIns="93260" tIns="46630" rIns="93260" bIns="46630" rtlCol="0" anchor="t">
            <a:normAutofit/>
          </a:bodyPr>
          <a:lstStyle/>
          <a:p>
            <a:pPr algn="r"/>
            <a:r>
              <a:rPr lang="en-US" sz="3876" i="1" dirty="0"/>
              <a:t>Empower every person and every organization on the planet to achieve more</a:t>
            </a:r>
          </a:p>
        </p:txBody>
      </p:sp>
    </p:spTree>
    <p:extLst>
      <p:ext uri="{BB962C8B-B14F-4D97-AF65-F5344CB8AC3E}">
        <p14:creationId xmlns:p14="http://schemas.microsoft.com/office/powerpoint/2010/main" val="387582379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man experimenting with SharePoint represented by scientific instruments.">
            <a:extLst>
              <a:ext uri="{FF2B5EF4-FFF2-40B4-BE49-F238E27FC236}">
                <a16:creationId xmlns:a16="http://schemas.microsoft.com/office/drawing/2014/main" id="{FA4C5ABC-8EAF-44CD-9BC8-481E552C0B91}"/>
              </a:ext>
            </a:extLst>
          </p:cNvPr>
          <p:cNvPicPr>
            <a:picLocks noChangeAspect="1"/>
          </p:cNvPicPr>
          <p:nvPr/>
        </p:nvPicPr>
        <p:blipFill>
          <a:blip r:embed="rId3"/>
          <a:stretch>
            <a:fillRect/>
          </a:stretch>
        </p:blipFill>
        <p:spPr>
          <a:xfrm>
            <a:off x="6581810" y="1512842"/>
            <a:ext cx="5041829" cy="3968840"/>
          </a:xfrm>
          <a:prstGeom prst="rect">
            <a:avLst/>
          </a:prstGeom>
        </p:spPr>
      </p:pic>
      <p:sp>
        <p:nvSpPr>
          <p:cNvPr id="5" name="Text Placeholder 4">
            <a:extLst>
              <a:ext uri="{FF2B5EF4-FFF2-40B4-BE49-F238E27FC236}">
                <a16:creationId xmlns:a16="http://schemas.microsoft.com/office/drawing/2014/main" id="{BFDA46E9-E6C8-4D98-9CBD-8A5B127E68AB}"/>
              </a:ext>
            </a:extLst>
          </p:cNvPr>
          <p:cNvSpPr>
            <a:spLocks noGrp="1"/>
          </p:cNvSpPr>
          <p:nvPr>
            <p:ph type="body" sz="quarter" idx="4294967295"/>
          </p:nvPr>
        </p:nvSpPr>
        <p:spPr>
          <a:xfrm>
            <a:off x="274639" y="3344863"/>
            <a:ext cx="5029200" cy="2025650"/>
          </a:xfrm>
        </p:spPr>
        <p:txBody>
          <a:bodyPr vert="horz" wrap="square" lIns="93260" tIns="46630" rIns="93260" bIns="46630" rtlCol="0">
            <a:normAutofit/>
          </a:bodyPr>
          <a:lstStyle/>
          <a:p>
            <a:pPr marL="0" indent="0">
              <a:buNone/>
            </a:pPr>
            <a:r>
              <a:rPr lang="en-US" sz="3672" dirty="0">
                <a:solidFill>
                  <a:schemeClr val="tx1">
                    <a:lumMod val="85000"/>
                    <a:lumOff val="15000"/>
                  </a:schemeClr>
                </a:solidFill>
                <a:latin typeface="+mn-lt"/>
              </a:rPr>
              <a:t>Powerful product + </a:t>
            </a:r>
          </a:p>
          <a:p>
            <a:pPr marL="0" indent="0">
              <a:buNone/>
            </a:pPr>
            <a:r>
              <a:rPr lang="en-US" sz="3672" dirty="0">
                <a:solidFill>
                  <a:schemeClr val="tx1">
                    <a:lumMod val="85000"/>
                    <a:lumOff val="15000"/>
                  </a:schemeClr>
                </a:solidFill>
                <a:latin typeface="+mn-lt"/>
              </a:rPr>
              <a:t>Flexible platform = </a:t>
            </a:r>
          </a:p>
          <a:p>
            <a:pPr marL="0" indent="0">
              <a:buNone/>
            </a:pPr>
            <a:r>
              <a:rPr lang="en-US" sz="3672" dirty="0">
                <a:solidFill>
                  <a:schemeClr val="tx1">
                    <a:lumMod val="85000"/>
                    <a:lumOff val="15000"/>
                  </a:schemeClr>
                </a:solidFill>
                <a:latin typeface="+mn-lt"/>
              </a:rPr>
              <a:t>Customizations</a:t>
            </a:r>
          </a:p>
        </p:txBody>
      </p:sp>
      <p:sp>
        <p:nvSpPr>
          <p:cNvPr id="4" name="Title 3">
            <a:extLst>
              <a:ext uri="{FF2B5EF4-FFF2-40B4-BE49-F238E27FC236}">
                <a16:creationId xmlns:a16="http://schemas.microsoft.com/office/drawing/2014/main" id="{F26FD9F8-459D-45C6-85F1-46C79525CB84}"/>
              </a:ext>
            </a:extLst>
          </p:cNvPr>
          <p:cNvSpPr>
            <a:spLocks noGrp="1"/>
          </p:cNvSpPr>
          <p:nvPr>
            <p:ph type="title"/>
          </p:nvPr>
        </p:nvSpPr>
        <p:spPr/>
        <p:txBody>
          <a:bodyPr vert="horz" wrap="square" lIns="93260" tIns="46630" rIns="93260" bIns="46630" rtlCol="0" anchor="b">
            <a:normAutofit/>
          </a:bodyPr>
          <a:lstStyle/>
          <a:p>
            <a:r>
              <a:rPr lang="en-US" sz="6731">
                <a:solidFill>
                  <a:schemeClr val="tx1">
                    <a:lumMod val="85000"/>
                    <a:lumOff val="15000"/>
                  </a:schemeClr>
                </a:solidFill>
                <a:ea typeface="+mj-ea"/>
                <a:cs typeface="+mj-cs"/>
              </a:rPr>
              <a:t>SharePoint and our Mission</a:t>
            </a:r>
          </a:p>
        </p:txBody>
      </p:sp>
    </p:spTree>
    <p:extLst>
      <p:ext uri="{BB962C8B-B14F-4D97-AF65-F5344CB8AC3E}">
        <p14:creationId xmlns:p14="http://schemas.microsoft.com/office/powerpoint/2010/main" val="18980454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C60EBF8-A12E-4EA6-AA62-042DE9FC27A7}"/>
              </a:ext>
            </a:extLst>
          </p:cNvPr>
          <p:cNvSpPr>
            <a:spLocks noGrp="1"/>
          </p:cNvSpPr>
          <p:nvPr>
            <p:ph type="body" sz="quarter" idx="10"/>
          </p:nvPr>
        </p:nvSpPr>
        <p:spPr/>
        <p:txBody>
          <a:bodyPr/>
          <a:lstStyle/>
          <a:p>
            <a:r>
              <a:rPr lang="en-US" dirty="0"/>
              <a:t>Help you champion SharePoint as a compliant, usable and inclusive solution</a:t>
            </a:r>
          </a:p>
          <a:p>
            <a:r>
              <a:rPr lang="en-US" dirty="0"/>
              <a:t>Learn the best practices we employ for better SharePoint Extensibility</a:t>
            </a:r>
          </a:p>
        </p:txBody>
      </p:sp>
      <p:sp>
        <p:nvSpPr>
          <p:cNvPr id="2" name="Title 1">
            <a:extLst>
              <a:ext uri="{FF2B5EF4-FFF2-40B4-BE49-F238E27FC236}">
                <a16:creationId xmlns:a16="http://schemas.microsoft.com/office/drawing/2014/main" id="{CDEAE9AA-2D62-4BA4-821E-17C09AB3E0EB}"/>
              </a:ext>
            </a:extLst>
          </p:cNvPr>
          <p:cNvSpPr>
            <a:spLocks noGrp="1"/>
          </p:cNvSpPr>
          <p:nvPr>
            <p:ph type="title"/>
          </p:nvPr>
        </p:nvSpPr>
        <p:spPr/>
        <p:txBody>
          <a:bodyPr/>
          <a:lstStyle/>
          <a:p>
            <a:r>
              <a:rPr lang="en-US" dirty="0"/>
              <a:t>Goals</a:t>
            </a:r>
          </a:p>
        </p:txBody>
      </p:sp>
    </p:spTree>
    <p:extLst>
      <p:ext uri="{BB962C8B-B14F-4D97-AF65-F5344CB8AC3E}">
        <p14:creationId xmlns:p14="http://schemas.microsoft.com/office/powerpoint/2010/main" val="11360451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74382B-7BD9-4B76-B704-677D093EFBD4}"/>
              </a:ext>
            </a:extLst>
          </p:cNvPr>
          <p:cNvSpPr>
            <a:spLocks noGrp="1"/>
          </p:cNvSpPr>
          <p:nvPr>
            <p:ph type="title"/>
          </p:nvPr>
        </p:nvSpPr>
        <p:spPr/>
        <p:txBody>
          <a:bodyPr/>
          <a:lstStyle/>
          <a:p>
            <a:r>
              <a:rPr lang="en-US" dirty="0"/>
              <a:t>Creating an accessible site</a:t>
            </a:r>
          </a:p>
        </p:txBody>
      </p:sp>
      <p:sp>
        <p:nvSpPr>
          <p:cNvPr id="3" name="Text Placeholder 2">
            <a:extLst>
              <a:ext uri="{FF2B5EF4-FFF2-40B4-BE49-F238E27FC236}">
                <a16:creationId xmlns:a16="http://schemas.microsoft.com/office/drawing/2014/main" id="{8DDA99D3-CA21-4C6C-83CB-0103F1B1AEDB}"/>
              </a:ext>
            </a:extLst>
          </p:cNvPr>
          <p:cNvSpPr>
            <a:spLocks noGrp="1"/>
          </p:cNvSpPr>
          <p:nvPr>
            <p:ph type="body" sz="quarter" idx="12"/>
          </p:nvPr>
        </p:nvSpPr>
        <p:spPr/>
        <p:txBody>
          <a:bodyPr/>
          <a:lstStyle/>
          <a:p>
            <a:r>
              <a:rPr lang="en-US" dirty="0"/>
              <a:t>Ben Truelove</a:t>
            </a:r>
          </a:p>
        </p:txBody>
      </p:sp>
    </p:spTree>
    <p:custDataLst>
      <p:tags r:id="rId1"/>
    </p:custDataLst>
    <p:extLst>
      <p:ext uri="{BB962C8B-B14F-4D97-AF65-F5344CB8AC3E}">
        <p14:creationId xmlns:p14="http://schemas.microsoft.com/office/powerpoint/2010/main" val="35554295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a person with low vision in the foreground viewing a computer screen in the background.">
            <a:extLst>
              <a:ext uri="{FF2B5EF4-FFF2-40B4-BE49-F238E27FC236}">
                <a16:creationId xmlns:a16="http://schemas.microsoft.com/office/drawing/2014/main" id="{2AB326D6-9629-4B95-93E4-00FA312FD77C}"/>
              </a:ext>
            </a:extLst>
          </p:cNvPr>
          <p:cNvPicPr>
            <a:picLocks noChangeAspect="1"/>
          </p:cNvPicPr>
          <p:nvPr/>
        </p:nvPicPr>
        <p:blipFill>
          <a:blip r:embed="rId3"/>
          <a:stretch>
            <a:fillRect/>
          </a:stretch>
        </p:blipFill>
        <p:spPr>
          <a:xfrm>
            <a:off x="6218237" y="0"/>
            <a:ext cx="6205320" cy="6994525"/>
          </a:xfrm>
          <a:prstGeom prst="rect">
            <a:avLst/>
          </a:prstGeom>
        </p:spPr>
      </p:pic>
      <p:sp>
        <p:nvSpPr>
          <p:cNvPr id="3" name="Text Placeholder 2">
            <a:extLst>
              <a:ext uri="{FF2B5EF4-FFF2-40B4-BE49-F238E27FC236}">
                <a16:creationId xmlns:a16="http://schemas.microsoft.com/office/drawing/2014/main" id="{F5184B9F-6526-4242-92E4-CE124C1C2EF2}"/>
              </a:ext>
            </a:extLst>
          </p:cNvPr>
          <p:cNvSpPr>
            <a:spLocks noGrp="1"/>
          </p:cNvSpPr>
          <p:nvPr>
            <p:ph type="body" sz="quarter" idx="4294967295"/>
          </p:nvPr>
        </p:nvSpPr>
        <p:spPr>
          <a:xfrm>
            <a:off x="261721" y="2506662"/>
            <a:ext cx="5392738" cy="3000821"/>
          </a:xfrm>
        </p:spPr>
        <p:txBody>
          <a:bodyPr/>
          <a:lstStyle/>
          <a:p>
            <a:pPr marL="0" indent="0">
              <a:buNone/>
            </a:pPr>
            <a:r>
              <a:rPr lang="en-US" sz="3200" dirty="0"/>
              <a:t>Accessibility Specifications</a:t>
            </a:r>
          </a:p>
          <a:p>
            <a:pPr marL="342900" lvl="1" indent="0">
              <a:buNone/>
            </a:pPr>
            <a:endParaRPr lang="en-US" sz="1800" dirty="0"/>
          </a:p>
          <a:p>
            <a:pPr marL="0" indent="0">
              <a:buNone/>
            </a:pPr>
            <a:r>
              <a:rPr lang="en-US" sz="3200" dirty="0"/>
              <a:t>Accessibility Reviews and Conformance testing</a:t>
            </a:r>
          </a:p>
          <a:p>
            <a:pPr marL="0" indent="0">
              <a:buNone/>
            </a:pPr>
            <a:endParaRPr lang="en-US" sz="3200" dirty="0"/>
          </a:p>
          <a:p>
            <a:pPr marL="0" indent="0">
              <a:buNone/>
            </a:pPr>
            <a:r>
              <a:rPr lang="en-US" sz="3200" dirty="0"/>
              <a:t>Usability Testing</a:t>
            </a:r>
          </a:p>
        </p:txBody>
      </p:sp>
      <p:sp>
        <p:nvSpPr>
          <p:cNvPr id="2" name="Title 1">
            <a:extLst>
              <a:ext uri="{FF2B5EF4-FFF2-40B4-BE49-F238E27FC236}">
                <a16:creationId xmlns:a16="http://schemas.microsoft.com/office/drawing/2014/main" id="{95611207-B262-4655-911D-8D8D1A3997A1}"/>
              </a:ext>
            </a:extLst>
          </p:cNvPr>
          <p:cNvSpPr>
            <a:spLocks noGrp="1"/>
          </p:cNvSpPr>
          <p:nvPr>
            <p:ph type="title"/>
          </p:nvPr>
        </p:nvSpPr>
        <p:spPr>
          <a:xfrm>
            <a:off x="274639" y="1363662"/>
            <a:ext cx="5486399" cy="932563"/>
          </a:xfrm>
        </p:spPr>
        <p:txBody>
          <a:bodyPr/>
          <a:lstStyle/>
          <a:p>
            <a:r>
              <a:rPr lang="en-US" sz="5400" dirty="0"/>
              <a:t>Accessibility 1-2-3</a:t>
            </a:r>
          </a:p>
        </p:txBody>
      </p:sp>
    </p:spTree>
    <p:extLst>
      <p:ext uri="{BB962C8B-B14F-4D97-AF65-F5344CB8AC3E}">
        <p14:creationId xmlns:p14="http://schemas.microsoft.com/office/powerpoint/2010/main" val="30038060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74638" y="1212850"/>
            <a:ext cx="11887200" cy="4678204"/>
          </a:xfrm>
        </p:spPr>
        <p:txBody>
          <a:bodyPr/>
          <a:lstStyle/>
          <a:p>
            <a:pPr marL="571500" indent="-571500">
              <a:buFont typeface="Arial" panose="020B0604020202020204" pitchFamily="34" charset="0"/>
              <a:buChar char="•"/>
            </a:pPr>
            <a:r>
              <a:rPr lang="en-US" dirty="0"/>
              <a:t>Modernization of IT and Accessibility</a:t>
            </a:r>
          </a:p>
          <a:p>
            <a:pPr marL="571500" indent="-571500">
              <a:buFont typeface="Arial" panose="020B0604020202020204" pitchFamily="34" charset="0"/>
              <a:buChar char="•"/>
            </a:pPr>
            <a:r>
              <a:rPr lang="en-US" dirty="0"/>
              <a:t>Getting Dial-tone in transformation</a:t>
            </a:r>
          </a:p>
          <a:p>
            <a:pPr marL="571500" indent="-571500">
              <a:buFont typeface="Arial" panose="020B0604020202020204" pitchFamily="34" charset="0"/>
              <a:buChar char="•"/>
            </a:pPr>
            <a:r>
              <a:rPr lang="en-US" dirty="0"/>
              <a:t>Accessibility is A11y</a:t>
            </a:r>
          </a:p>
          <a:p>
            <a:pPr marL="571500" indent="-571500">
              <a:buFont typeface="Arial" panose="020B0604020202020204" pitchFamily="34" charset="0"/>
              <a:buChar char="•"/>
            </a:pPr>
            <a:r>
              <a:rPr lang="en-US" dirty="0"/>
              <a:t>How SharePoint and Office are embracing Transformation</a:t>
            </a:r>
          </a:p>
          <a:p>
            <a:pPr marL="571500" indent="-571500">
              <a:buFont typeface="Arial" panose="020B0604020202020204" pitchFamily="34" charset="0"/>
              <a:buChar char="•"/>
            </a:pPr>
            <a:r>
              <a:rPr lang="en-US" dirty="0"/>
              <a:t>Exciting your leadership through demos</a:t>
            </a:r>
          </a:p>
          <a:p>
            <a:endParaRPr lang="en-US" dirty="0"/>
          </a:p>
        </p:txBody>
      </p:sp>
    </p:spTree>
    <p:extLst>
      <p:ext uri="{BB962C8B-B14F-4D97-AF65-F5344CB8AC3E}">
        <p14:creationId xmlns:p14="http://schemas.microsoft.com/office/powerpoint/2010/main" val="34064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shot of the new share experience">
            <a:extLst>
              <a:ext uri="{FF2B5EF4-FFF2-40B4-BE49-F238E27FC236}">
                <a16:creationId xmlns:a16="http://schemas.microsoft.com/office/drawing/2014/main" id="{06905289-5172-4756-B849-2F457DEC1C55}"/>
              </a:ext>
            </a:extLst>
          </p:cNvPr>
          <p:cNvPicPr>
            <a:picLocks noChangeAspect="1"/>
          </p:cNvPicPr>
          <p:nvPr/>
        </p:nvPicPr>
        <p:blipFill>
          <a:blip r:embed="rId3"/>
          <a:stretch>
            <a:fillRect/>
          </a:stretch>
        </p:blipFill>
        <p:spPr>
          <a:xfrm>
            <a:off x="7056200" y="1059556"/>
            <a:ext cx="3789874" cy="5018251"/>
          </a:xfrm>
          <a:prstGeom prst="rect">
            <a:avLst/>
          </a:prstGeom>
          <a:effectLst>
            <a:outerShdw blurRad="215900" dist="127000" dir="5400000" algn="t" rotWithShape="0">
              <a:prstClr val="black">
                <a:alpha val="40000"/>
              </a:prstClr>
            </a:outerShdw>
          </a:effectLst>
        </p:spPr>
      </p:pic>
      <p:cxnSp>
        <p:nvCxnSpPr>
          <p:cNvPr id="6" name="Straight Arrow Connector 5" descr="Straight-line that follows the new Share dialog elements to demonstrate the concise and intuitive layout">
            <a:extLst>
              <a:ext uri="{FF2B5EF4-FFF2-40B4-BE49-F238E27FC236}">
                <a16:creationId xmlns:a16="http://schemas.microsoft.com/office/drawing/2014/main" id="{CF6838CA-5785-4AD0-A8BE-90601DDB6603}"/>
              </a:ext>
            </a:extLst>
          </p:cNvPr>
          <p:cNvCxnSpPr/>
          <p:nvPr/>
        </p:nvCxnSpPr>
        <p:spPr>
          <a:xfrm>
            <a:off x="9570085" y="1707071"/>
            <a:ext cx="0" cy="3885097"/>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descr="Screenshot of the old share dialog ">
            <a:extLst>
              <a:ext uri="{FF2B5EF4-FFF2-40B4-BE49-F238E27FC236}">
                <a16:creationId xmlns:a16="http://schemas.microsoft.com/office/drawing/2014/main" id="{AAFFE456-28B2-42D6-8896-68BFB8550F2F}"/>
              </a:ext>
            </a:extLst>
          </p:cNvPr>
          <p:cNvPicPr>
            <a:picLocks noChangeAspect="1"/>
          </p:cNvPicPr>
          <p:nvPr/>
        </p:nvPicPr>
        <p:blipFill>
          <a:blip r:embed="rId4"/>
          <a:stretch>
            <a:fillRect/>
          </a:stretch>
        </p:blipFill>
        <p:spPr>
          <a:xfrm>
            <a:off x="581037" y="1821340"/>
            <a:ext cx="5850499" cy="3656562"/>
          </a:xfrm>
          <a:prstGeom prst="rect">
            <a:avLst/>
          </a:prstGeom>
          <a:effectLst>
            <a:outerShdw blurRad="190500" dist="38100" dir="2700000" algn="tl" rotWithShape="0">
              <a:prstClr val="black">
                <a:alpha val="40000"/>
              </a:prstClr>
            </a:outerShdw>
          </a:effectLst>
        </p:spPr>
      </p:pic>
      <p:sp>
        <p:nvSpPr>
          <p:cNvPr id="4" name="Freeform: Shape 3" descr="Snake-like squiggly line that follows the old Share dialog elements to demonstrate the unintuitive layout">
            <a:extLst>
              <a:ext uri="{FF2B5EF4-FFF2-40B4-BE49-F238E27FC236}">
                <a16:creationId xmlns:a16="http://schemas.microsoft.com/office/drawing/2014/main" id="{E25E0D8F-ED52-4524-BFEA-053158815EA2}"/>
              </a:ext>
            </a:extLst>
          </p:cNvPr>
          <p:cNvSpPr/>
          <p:nvPr/>
        </p:nvSpPr>
        <p:spPr bwMode="auto">
          <a:xfrm>
            <a:off x="996563" y="2410135"/>
            <a:ext cx="4975683" cy="2799556"/>
          </a:xfrm>
          <a:custGeom>
            <a:avLst/>
            <a:gdLst>
              <a:gd name="connsiteX0" fmla="*/ 271744 w 4977094"/>
              <a:gd name="connsiteY0" fmla="*/ 57150 h 2800350"/>
              <a:gd name="connsiteX1" fmla="*/ 328894 w 4977094"/>
              <a:gd name="connsiteY1" fmla="*/ 66675 h 2800350"/>
              <a:gd name="connsiteX2" fmla="*/ 386044 w 4977094"/>
              <a:gd name="connsiteY2" fmla="*/ 133350 h 2800350"/>
              <a:gd name="connsiteX3" fmla="*/ 433669 w 4977094"/>
              <a:gd name="connsiteY3" fmla="*/ 180975 h 2800350"/>
              <a:gd name="connsiteX4" fmla="*/ 481294 w 4977094"/>
              <a:gd name="connsiteY4" fmla="*/ 209550 h 2800350"/>
              <a:gd name="connsiteX5" fmla="*/ 547969 w 4977094"/>
              <a:gd name="connsiteY5" fmla="*/ 276225 h 2800350"/>
              <a:gd name="connsiteX6" fmla="*/ 605119 w 4977094"/>
              <a:gd name="connsiteY6" fmla="*/ 352425 h 2800350"/>
              <a:gd name="connsiteX7" fmla="*/ 624169 w 4977094"/>
              <a:gd name="connsiteY7" fmla="*/ 476250 h 2800350"/>
              <a:gd name="connsiteX8" fmla="*/ 547969 w 4977094"/>
              <a:gd name="connsiteY8" fmla="*/ 676275 h 2800350"/>
              <a:gd name="connsiteX9" fmla="*/ 462244 w 4977094"/>
              <a:gd name="connsiteY9" fmla="*/ 828675 h 2800350"/>
              <a:gd name="connsiteX10" fmla="*/ 443194 w 4977094"/>
              <a:gd name="connsiteY10" fmla="*/ 866775 h 2800350"/>
              <a:gd name="connsiteX11" fmla="*/ 405094 w 4977094"/>
              <a:gd name="connsiteY11" fmla="*/ 914400 h 2800350"/>
              <a:gd name="connsiteX12" fmla="*/ 386044 w 4977094"/>
              <a:gd name="connsiteY12" fmla="*/ 952500 h 2800350"/>
              <a:gd name="connsiteX13" fmla="*/ 328894 w 4977094"/>
              <a:gd name="connsiteY13" fmla="*/ 1000125 h 2800350"/>
              <a:gd name="connsiteX14" fmla="*/ 309844 w 4977094"/>
              <a:gd name="connsiteY14" fmla="*/ 1047750 h 2800350"/>
              <a:gd name="connsiteX15" fmla="*/ 281269 w 4977094"/>
              <a:gd name="connsiteY15" fmla="*/ 1085850 h 2800350"/>
              <a:gd name="connsiteX16" fmla="*/ 271744 w 4977094"/>
              <a:gd name="connsiteY16" fmla="*/ 1143000 h 2800350"/>
              <a:gd name="connsiteX17" fmla="*/ 233644 w 4977094"/>
              <a:gd name="connsiteY17" fmla="*/ 1181100 h 2800350"/>
              <a:gd name="connsiteX18" fmla="*/ 176494 w 4977094"/>
              <a:gd name="connsiteY18" fmla="*/ 1266825 h 2800350"/>
              <a:gd name="connsiteX19" fmla="*/ 166969 w 4977094"/>
              <a:gd name="connsiteY19" fmla="*/ 1295400 h 2800350"/>
              <a:gd name="connsiteX20" fmla="*/ 157444 w 4977094"/>
              <a:gd name="connsiteY20" fmla="*/ 1333500 h 2800350"/>
              <a:gd name="connsiteX21" fmla="*/ 128869 w 4977094"/>
              <a:gd name="connsiteY21" fmla="*/ 1352550 h 2800350"/>
              <a:gd name="connsiteX22" fmla="*/ 62194 w 4977094"/>
              <a:gd name="connsiteY22" fmla="*/ 1495425 h 2800350"/>
              <a:gd name="connsiteX23" fmla="*/ 24094 w 4977094"/>
              <a:gd name="connsiteY23" fmla="*/ 1581150 h 2800350"/>
              <a:gd name="connsiteX24" fmla="*/ 14569 w 4977094"/>
              <a:gd name="connsiteY24" fmla="*/ 1895475 h 2800350"/>
              <a:gd name="connsiteX25" fmla="*/ 33619 w 4977094"/>
              <a:gd name="connsiteY25" fmla="*/ 1924050 h 2800350"/>
              <a:gd name="connsiteX26" fmla="*/ 138394 w 4977094"/>
              <a:gd name="connsiteY26" fmla="*/ 1962150 h 2800350"/>
              <a:gd name="connsiteX27" fmla="*/ 176494 w 4977094"/>
              <a:gd name="connsiteY27" fmla="*/ 1990725 h 2800350"/>
              <a:gd name="connsiteX28" fmla="*/ 205069 w 4977094"/>
              <a:gd name="connsiteY28" fmla="*/ 2000250 h 2800350"/>
              <a:gd name="connsiteX29" fmla="*/ 424144 w 4977094"/>
              <a:gd name="connsiteY29" fmla="*/ 1971675 h 2800350"/>
              <a:gd name="connsiteX30" fmla="*/ 471769 w 4977094"/>
              <a:gd name="connsiteY30" fmla="*/ 1943100 h 2800350"/>
              <a:gd name="connsiteX31" fmla="*/ 500344 w 4977094"/>
              <a:gd name="connsiteY31" fmla="*/ 1933575 h 2800350"/>
              <a:gd name="connsiteX32" fmla="*/ 586069 w 4977094"/>
              <a:gd name="connsiteY32" fmla="*/ 1895475 h 2800350"/>
              <a:gd name="connsiteX33" fmla="*/ 614644 w 4977094"/>
              <a:gd name="connsiteY33" fmla="*/ 1885950 h 2800350"/>
              <a:gd name="connsiteX34" fmla="*/ 681319 w 4977094"/>
              <a:gd name="connsiteY34" fmla="*/ 1838325 h 2800350"/>
              <a:gd name="connsiteX35" fmla="*/ 709894 w 4977094"/>
              <a:gd name="connsiteY35" fmla="*/ 1809750 h 2800350"/>
              <a:gd name="connsiteX36" fmla="*/ 843244 w 4977094"/>
              <a:gd name="connsiteY36" fmla="*/ 1695450 h 2800350"/>
              <a:gd name="connsiteX37" fmla="*/ 909919 w 4977094"/>
              <a:gd name="connsiteY37" fmla="*/ 1628775 h 2800350"/>
              <a:gd name="connsiteX38" fmla="*/ 938494 w 4977094"/>
              <a:gd name="connsiteY38" fmla="*/ 1581150 h 2800350"/>
              <a:gd name="connsiteX39" fmla="*/ 967069 w 4977094"/>
              <a:gd name="connsiteY39" fmla="*/ 1543050 h 2800350"/>
              <a:gd name="connsiteX40" fmla="*/ 1014694 w 4977094"/>
              <a:gd name="connsiteY40" fmla="*/ 1476375 h 2800350"/>
              <a:gd name="connsiteX41" fmla="*/ 1033744 w 4977094"/>
              <a:gd name="connsiteY41" fmla="*/ 1409700 h 2800350"/>
              <a:gd name="connsiteX42" fmla="*/ 1071844 w 4977094"/>
              <a:gd name="connsiteY42" fmla="*/ 1371600 h 2800350"/>
              <a:gd name="connsiteX43" fmla="*/ 1090894 w 4977094"/>
              <a:gd name="connsiteY43" fmla="*/ 1285875 h 2800350"/>
              <a:gd name="connsiteX44" fmla="*/ 1119469 w 4977094"/>
              <a:gd name="connsiteY44" fmla="*/ 1228725 h 2800350"/>
              <a:gd name="connsiteX45" fmla="*/ 1128994 w 4977094"/>
              <a:gd name="connsiteY45" fmla="*/ 1181100 h 2800350"/>
              <a:gd name="connsiteX46" fmla="*/ 1157569 w 4977094"/>
              <a:gd name="connsiteY46" fmla="*/ 1162050 h 2800350"/>
              <a:gd name="connsiteX47" fmla="*/ 1205194 w 4977094"/>
              <a:gd name="connsiteY47" fmla="*/ 1095375 h 2800350"/>
              <a:gd name="connsiteX48" fmla="*/ 1271869 w 4977094"/>
              <a:gd name="connsiteY48" fmla="*/ 781050 h 2800350"/>
              <a:gd name="connsiteX49" fmla="*/ 1309969 w 4977094"/>
              <a:gd name="connsiteY49" fmla="*/ 533400 h 2800350"/>
              <a:gd name="connsiteX50" fmla="*/ 1329019 w 4977094"/>
              <a:gd name="connsiteY50" fmla="*/ 504825 h 2800350"/>
              <a:gd name="connsiteX51" fmla="*/ 1376644 w 4977094"/>
              <a:gd name="connsiteY51" fmla="*/ 390525 h 2800350"/>
              <a:gd name="connsiteX52" fmla="*/ 1462369 w 4977094"/>
              <a:gd name="connsiteY52" fmla="*/ 276225 h 2800350"/>
              <a:gd name="connsiteX53" fmla="*/ 1519519 w 4977094"/>
              <a:gd name="connsiteY53" fmla="*/ 180975 h 2800350"/>
              <a:gd name="connsiteX54" fmla="*/ 1548094 w 4977094"/>
              <a:gd name="connsiteY54" fmla="*/ 123825 h 2800350"/>
              <a:gd name="connsiteX55" fmla="*/ 1624294 w 4977094"/>
              <a:gd name="connsiteY55" fmla="*/ 57150 h 2800350"/>
              <a:gd name="connsiteX56" fmla="*/ 1652869 w 4977094"/>
              <a:gd name="connsiteY56" fmla="*/ 47625 h 2800350"/>
              <a:gd name="connsiteX57" fmla="*/ 1748119 w 4977094"/>
              <a:gd name="connsiteY57" fmla="*/ 0 h 2800350"/>
              <a:gd name="connsiteX58" fmla="*/ 2157694 w 4977094"/>
              <a:gd name="connsiteY58" fmla="*/ 28575 h 2800350"/>
              <a:gd name="connsiteX59" fmla="*/ 2214844 w 4977094"/>
              <a:gd name="connsiteY59" fmla="*/ 47625 h 2800350"/>
              <a:gd name="connsiteX60" fmla="*/ 2262469 w 4977094"/>
              <a:gd name="connsiteY60" fmla="*/ 57150 h 2800350"/>
              <a:gd name="connsiteX61" fmla="*/ 2376769 w 4977094"/>
              <a:gd name="connsiteY61" fmla="*/ 133350 h 2800350"/>
              <a:gd name="connsiteX62" fmla="*/ 2395819 w 4977094"/>
              <a:gd name="connsiteY62" fmla="*/ 161925 h 2800350"/>
              <a:gd name="connsiteX63" fmla="*/ 2433919 w 4977094"/>
              <a:gd name="connsiteY63" fmla="*/ 190500 h 2800350"/>
              <a:gd name="connsiteX64" fmla="*/ 2481544 w 4977094"/>
              <a:gd name="connsiteY64" fmla="*/ 238125 h 2800350"/>
              <a:gd name="connsiteX65" fmla="*/ 2500594 w 4977094"/>
              <a:gd name="connsiteY65" fmla="*/ 266700 h 2800350"/>
              <a:gd name="connsiteX66" fmla="*/ 2529169 w 4977094"/>
              <a:gd name="connsiteY66" fmla="*/ 295275 h 2800350"/>
              <a:gd name="connsiteX67" fmla="*/ 2557744 w 4977094"/>
              <a:gd name="connsiteY67" fmla="*/ 361950 h 2800350"/>
              <a:gd name="connsiteX68" fmla="*/ 2595844 w 4977094"/>
              <a:gd name="connsiteY68" fmla="*/ 600075 h 2800350"/>
              <a:gd name="connsiteX69" fmla="*/ 2614894 w 4977094"/>
              <a:gd name="connsiteY69" fmla="*/ 733425 h 2800350"/>
              <a:gd name="connsiteX70" fmla="*/ 2633944 w 4977094"/>
              <a:gd name="connsiteY70" fmla="*/ 790575 h 2800350"/>
              <a:gd name="connsiteX71" fmla="*/ 2652994 w 4977094"/>
              <a:gd name="connsiteY71" fmla="*/ 828675 h 2800350"/>
              <a:gd name="connsiteX72" fmla="*/ 2700619 w 4977094"/>
              <a:gd name="connsiteY72" fmla="*/ 866775 h 2800350"/>
              <a:gd name="connsiteX73" fmla="*/ 2729194 w 4977094"/>
              <a:gd name="connsiteY73" fmla="*/ 885825 h 2800350"/>
              <a:gd name="connsiteX74" fmla="*/ 2795869 w 4977094"/>
              <a:gd name="connsiteY74" fmla="*/ 895350 h 2800350"/>
              <a:gd name="connsiteX75" fmla="*/ 2805394 w 4977094"/>
              <a:gd name="connsiteY75" fmla="*/ 952500 h 2800350"/>
              <a:gd name="connsiteX76" fmla="*/ 2729194 w 4977094"/>
              <a:gd name="connsiteY76" fmla="*/ 1019175 h 2800350"/>
              <a:gd name="connsiteX77" fmla="*/ 2691094 w 4977094"/>
              <a:gd name="connsiteY77" fmla="*/ 1066800 h 2800350"/>
              <a:gd name="connsiteX78" fmla="*/ 2576794 w 4977094"/>
              <a:gd name="connsiteY78" fmla="*/ 1200150 h 2800350"/>
              <a:gd name="connsiteX79" fmla="*/ 2500594 w 4977094"/>
              <a:gd name="connsiteY79" fmla="*/ 1276350 h 2800350"/>
              <a:gd name="connsiteX80" fmla="*/ 2452969 w 4977094"/>
              <a:gd name="connsiteY80" fmla="*/ 1323975 h 2800350"/>
              <a:gd name="connsiteX81" fmla="*/ 2424394 w 4977094"/>
              <a:gd name="connsiteY81" fmla="*/ 1343025 h 2800350"/>
              <a:gd name="connsiteX82" fmla="*/ 2386294 w 4977094"/>
              <a:gd name="connsiteY82" fmla="*/ 1371600 h 2800350"/>
              <a:gd name="connsiteX83" fmla="*/ 2338669 w 4977094"/>
              <a:gd name="connsiteY83" fmla="*/ 1400175 h 2800350"/>
              <a:gd name="connsiteX84" fmla="*/ 2271994 w 4977094"/>
              <a:gd name="connsiteY84" fmla="*/ 1447800 h 2800350"/>
              <a:gd name="connsiteX85" fmla="*/ 2186269 w 4977094"/>
              <a:gd name="connsiteY85" fmla="*/ 1504950 h 2800350"/>
              <a:gd name="connsiteX86" fmla="*/ 2157694 w 4977094"/>
              <a:gd name="connsiteY86" fmla="*/ 1543050 h 2800350"/>
              <a:gd name="connsiteX87" fmla="*/ 2119594 w 4977094"/>
              <a:gd name="connsiteY87" fmla="*/ 1562100 h 2800350"/>
              <a:gd name="connsiteX88" fmla="*/ 2091019 w 4977094"/>
              <a:gd name="connsiteY88" fmla="*/ 1581150 h 2800350"/>
              <a:gd name="connsiteX89" fmla="*/ 2014819 w 4977094"/>
              <a:gd name="connsiteY89" fmla="*/ 1638300 h 2800350"/>
              <a:gd name="connsiteX90" fmla="*/ 1995769 w 4977094"/>
              <a:gd name="connsiteY90" fmla="*/ 1666875 h 2800350"/>
              <a:gd name="connsiteX91" fmla="*/ 1957669 w 4977094"/>
              <a:gd name="connsiteY91" fmla="*/ 1695450 h 2800350"/>
              <a:gd name="connsiteX92" fmla="*/ 1900519 w 4977094"/>
              <a:gd name="connsiteY92" fmla="*/ 1743075 h 2800350"/>
              <a:gd name="connsiteX93" fmla="*/ 1871944 w 4977094"/>
              <a:gd name="connsiteY93" fmla="*/ 1771650 h 2800350"/>
              <a:gd name="connsiteX94" fmla="*/ 1814794 w 4977094"/>
              <a:gd name="connsiteY94" fmla="*/ 1790700 h 2800350"/>
              <a:gd name="connsiteX95" fmla="*/ 1805269 w 4977094"/>
              <a:gd name="connsiteY95" fmla="*/ 1819275 h 2800350"/>
              <a:gd name="connsiteX96" fmla="*/ 1776694 w 4977094"/>
              <a:gd name="connsiteY96" fmla="*/ 1828800 h 2800350"/>
              <a:gd name="connsiteX97" fmla="*/ 1767169 w 4977094"/>
              <a:gd name="connsiteY97" fmla="*/ 1876425 h 2800350"/>
              <a:gd name="connsiteX98" fmla="*/ 1738594 w 4977094"/>
              <a:gd name="connsiteY98" fmla="*/ 1895475 h 2800350"/>
              <a:gd name="connsiteX99" fmla="*/ 1681444 w 4977094"/>
              <a:gd name="connsiteY99" fmla="*/ 1952625 h 2800350"/>
              <a:gd name="connsiteX100" fmla="*/ 1671919 w 4977094"/>
              <a:gd name="connsiteY100" fmla="*/ 2000250 h 2800350"/>
              <a:gd name="connsiteX101" fmla="*/ 1624294 w 4977094"/>
              <a:gd name="connsiteY101" fmla="*/ 2095500 h 2800350"/>
              <a:gd name="connsiteX102" fmla="*/ 1633819 w 4977094"/>
              <a:gd name="connsiteY102" fmla="*/ 2276475 h 2800350"/>
              <a:gd name="connsiteX103" fmla="*/ 1690969 w 4977094"/>
              <a:gd name="connsiteY103" fmla="*/ 2305050 h 2800350"/>
              <a:gd name="connsiteX104" fmla="*/ 1729069 w 4977094"/>
              <a:gd name="connsiteY104" fmla="*/ 2314575 h 2800350"/>
              <a:gd name="connsiteX105" fmla="*/ 1833844 w 4977094"/>
              <a:gd name="connsiteY105" fmla="*/ 2352675 h 2800350"/>
              <a:gd name="connsiteX106" fmla="*/ 1862419 w 4977094"/>
              <a:gd name="connsiteY106" fmla="*/ 2371725 h 2800350"/>
              <a:gd name="connsiteX107" fmla="*/ 1967194 w 4977094"/>
              <a:gd name="connsiteY107" fmla="*/ 2409825 h 2800350"/>
              <a:gd name="connsiteX108" fmla="*/ 1995769 w 4977094"/>
              <a:gd name="connsiteY108" fmla="*/ 2438400 h 2800350"/>
              <a:gd name="connsiteX109" fmla="*/ 2052919 w 4977094"/>
              <a:gd name="connsiteY109" fmla="*/ 2447925 h 2800350"/>
              <a:gd name="connsiteX110" fmla="*/ 2100544 w 4977094"/>
              <a:gd name="connsiteY110" fmla="*/ 2514600 h 2800350"/>
              <a:gd name="connsiteX111" fmla="*/ 2157694 w 4977094"/>
              <a:gd name="connsiteY111" fmla="*/ 2524125 h 2800350"/>
              <a:gd name="connsiteX112" fmla="*/ 2338669 w 4977094"/>
              <a:gd name="connsiteY112" fmla="*/ 2552700 h 2800350"/>
              <a:gd name="connsiteX113" fmla="*/ 2843494 w 4977094"/>
              <a:gd name="connsiteY113" fmla="*/ 2543175 h 2800350"/>
              <a:gd name="connsiteX114" fmla="*/ 2881594 w 4977094"/>
              <a:gd name="connsiteY114" fmla="*/ 2533650 h 2800350"/>
              <a:gd name="connsiteX115" fmla="*/ 3062569 w 4977094"/>
              <a:gd name="connsiteY115" fmla="*/ 2505075 h 2800350"/>
              <a:gd name="connsiteX116" fmla="*/ 3224494 w 4977094"/>
              <a:gd name="connsiteY116" fmla="*/ 2466975 h 2800350"/>
              <a:gd name="connsiteX117" fmla="*/ 3357844 w 4977094"/>
              <a:gd name="connsiteY117" fmla="*/ 2457450 h 2800350"/>
              <a:gd name="connsiteX118" fmla="*/ 3405469 w 4977094"/>
              <a:gd name="connsiteY118" fmla="*/ 2438400 h 2800350"/>
              <a:gd name="connsiteX119" fmla="*/ 3757894 w 4977094"/>
              <a:gd name="connsiteY119" fmla="*/ 2457450 h 2800350"/>
              <a:gd name="connsiteX120" fmla="*/ 3843619 w 4977094"/>
              <a:gd name="connsiteY120" fmla="*/ 2505075 h 2800350"/>
              <a:gd name="connsiteX121" fmla="*/ 3862669 w 4977094"/>
              <a:gd name="connsiteY121" fmla="*/ 2543175 h 2800350"/>
              <a:gd name="connsiteX122" fmla="*/ 3957919 w 4977094"/>
              <a:gd name="connsiteY122" fmla="*/ 2638425 h 2800350"/>
              <a:gd name="connsiteX123" fmla="*/ 4015069 w 4977094"/>
              <a:gd name="connsiteY123" fmla="*/ 2724150 h 2800350"/>
              <a:gd name="connsiteX124" fmla="*/ 4072219 w 4977094"/>
              <a:gd name="connsiteY124" fmla="*/ 2790825 h 2800350"/>
              <a:gd name="connsiteX125" fmla="*/ 4100794 w 4977094"/>
              <a:gd name="connsiteY125" fmla="*/ 2800350 h 2800350"/>
              <a:gd name="connsiteX126" fmla="*/ 4300819 w 4977094"/>
              <a:gd name="connsiteY126" fmla="*/ 2752725 h 2800350"/>
              <a:gd name="connsiteX127" fmla="*/ 4338919 w 4977094"/>
              <a:gd name="connsiteY127" fmla="*/ 2733675 h 2800350"/>
              <a:gd name="connsiteX128" fmla="*/ 4405594 w 4977094"/>
              <a:gd name="connsiteY128" fmla="*/ 2686050 h 2800350"/>
              <a:gd name="connsiteX129" fmla="*/ 4434169 w 4977094"/>
              <a:gd name="connsiteY129" fmla="*/ 2657475 h 2800350"/>
              <a:gd name="connsiteX130" fmla="*/ 4472269 w 4977094"/>
              <a:gd name="connsiteY130" fmla="*/ 2647950 h 2800350"/>
              <a:gd name="connsiteX131" fmla="*/ 4500844 w 4977094"/>
              <a:gd name="connsiteY131" fmla="*/ 2638425 h 2800350"/>
              <a:gd name="connsiteX132" fmla="*/ 4567519 w 4977094"/>
              <a:gd name="connsiteY132" fmla="*/ 2609850 h 2800350"/>
              <a:gd name="connsiteX133" fmla="*/ 4853269 w 4977094"/>
              <a:gd name="connsiteY133" fmla="*/ 2571750 h 2800350"/>
              <a:gd name="connsiteX134" fmla="*/ 4900894 w 4977094"/>
              <a:gd name="connsiteY134" fmla="*/ 2562225 h 2800350"/>
              <a:gd name="connsiteX135" fmla="*/ 4977094 w 4977094"/>
              <a:gd name="connsiteY135" fmla="*/ 2600325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4977094" h="2800350">
                <a:moveTo>
                  <a:pt x="271744" y="57150"/>
                </a:moveTo>
                <a:cubicBezTo>
                  <a:pt x="290794" y="60325"/>
                  <a:pt x="312825" y="55962"/>
                  <a:pt x="328894" y="66675"/>
                </a:cubicBezTo>
                <a:cubicBezTo>
                  <a:pt x="353250" y="82912"/>
                  <a:pt x="366264" y="111772"/>
                  <a:pt x="386044" y="133350"/>
                </a:cubicBezTo>
                <a:cubicBezTo>
                  <a:pt x="401214" y="149900"/>
                  <a:pt x="416138" y="166950"/>
                  <a:pt x="433669" y="180975"/>
                </a:cubicBezTo>
                <a:cubicBezTo>
                  <a:pt x="448125" y="192540"/>
                  <a:pt x="467072" y="197698"/>
                  <a:pt x="481294" y="209550"/>
                </a:cubicBezTo>
                <a:cubicBezTo>
                  <a:pt x="505440" y="229672"/>
                  <a:pt x="529110" y="251080"/>
                  <a:pt x="547969" y="276225"/>
                </a:cubicBezTo>
                <a:lnTo>
                  <a:pt x="605119" y="352425"/>
                </a:lnTo>
                <a:cubicBezTo>
                  <a:pt x="607020" y="363832"/>
                  <a:pt x="625066" y="469375"/>
                  <a:pt x="624169" y="476250"/>
                </a:cubicBezTo>
                <a:cubicBezTo>
                  <a:pt x="596199" y="690685"/>
                  <a:pt x="612933" y="571333"/>
                  <a:pt x="547969" y="676275"/>
                </a:cubicBezTo>
                <a:cubicBezTo>
                  <a:pt x="517290" y="725833"/>
                  <a:pt x="488310" y="776543"/>
                  <a:pt x="462244" y="828675"/>
                </a:cubicBezTo>
                <a:cubicBezTo>
                  <a:pt x="455894" y="841375"/>
                  <a:pt x="451070" y="854961"/>
                  <a:pt x="443194" y="866775"/>
                </a:cubicBezTo>
                <a:cubicBezTo>
                  <a:pt x="431917" y="883691"/>
                  <a:pt x="416371" y="897484"/>
                  <a:pt x="405094" y="914400"/>
                </a:cubicBezTo>
                <a:cubicBezTo>
                  <a:pt x="397218" y="926214"/>
                  <a:pt x="395477" y="941888"/>
                  <a:pt x="386044" y="952500"/>
                </a:cubicBezTo>
                <a:cubicBezTo>
                  <a:pt x="369569" y="971034"/>
                  <a:pt x="347944" y="984250"/>
                  <a:pt x="328894" y="1000125"/>
                </a:cubicBezTo>
                <a:cubicBezTo>
                  <a:pt x="322544" y="1016000"/>
                  <a:pt x="318147" y="1032804"/>
                  <a:pt x="309844" y="1047750"/>
                </a:cubicBezTo>
                <a:cubicBezTo>
                  <a:pt x="302134" y="1061627"/>
                  <a:pt x="287165" y="1071110"/>
                  <a:pt x="281269" y="1085850"/>
                </a:cubicBezTo>
                <a:cubicBezTo>
                  <a:pt x="274096" y="1103781"/>
                  <a:pt x="280381" y="1125726"/>
                  <a:pt x="271744" y="1143000"/>
                </a:cubicBezTo>
                <a:cubicBezTo>
                  <a:pt x="263712" y="1159064"/>
                  <a:pt x="245471" y="1167583"/>
                  <a:pt x="233644" y="1181100"/>
                </a:cubicBezTo>
                <a:cubicBezTo>
                  <a:pt x="215032" y="1202371"/>
                  <a:pt x="188664" y="1242485"/>
                  <a:pt x="176494" y="1266825"/>
                </a:cubicBezTo>
                <a:cubicBezTo>
                  <a:pt x="172004" y="1275805"/>
                  <a:pt x="169727" y="1285746"/>
                  <a:pt x="166969" y="1295400"/>
                </a:cubicBezTo>
                <a:cubicBezTo>
                  <a:pt x="163373" y="1307987"/>
                  <a:pt x="164706" y="1322608"/>
                  <a:pt x="157444" y="1333500"/>
                </a:cubicBezTo>
                <a:cubicBezTo>
                  <a:pt x="151094" y="1343025"/>
                  <a:pt x="138394" y="1346200"/>
                  <a:pt x="128869" y="1352550"/>
                </a:cubicBezTo>
                <a:cubicBezTo>
                  <a:pt x="111087" y="1388114"/>
                  <a:pt x="75448" y="1455663"/>
                  <a:pt x="62194" y="1495425"/>
                </a:cubicBezTo>
                <a:cubicBezTo>
                  <a:pt x="34390" y="1578838"/>
                  <a:pt x="77254" y="1510270"/>
                  <a:pt x="24094" y="1581150"/>
                </a:cubicBezTo>
                <a:cubicBezTo>
                  <a:pt x="-4212" y="1722682"/>
                  <a:pt x="-7827" y="1701375"/>
                  <a:pt x="14569" y="1895475"/>
                </a:cubicBezTo>
                <a:cubicBezTo>
                  <a:pt x="15881" y="1906847"/>
                  <a:pt x="25524" y="1915955"/>
                  <a:pt x="33619" y="1924050"/>
                </a:cubicBezTo>
                <a:cubicBezTo>
                  <a:pt x="61597" y="1952028"/>
                  <a:pt x="102278" y="1953121"/>
                  <a:pt x="138394" y="1962150"/>
                </a:cubicBezTo>
                <a:cubicBezTo>
                  <a:pt x="151094" y="1971675"/>
                  <a:pt x="162711" y="1982849"/>
                  <a:pt x="176494" y="1990725"/>
                </a:cubicBezTo>
                <a:cubicBezTo>
                  <a:pt x="185211" y="1995706"/>
                  <a:pt x="195058" y="2001020"/>
                  <a:pt x="205069" y="2000250"/>
                </a:cubicBezTo>
                <a:cubicBezTo>
                  <a:pt x="278496" y="1994602"/>
                  <a:pt x="351119" y="1981200"/>
                  <a:pt x="424144" y="1971675"/>
                </a:cubicBezTo>
                <a:cubicBezTo>
                  <a:pt x="440019" y="1962150"/>
                  <a:pt x="455210" y="1951379"/>
                  <a:pt x="471769" y="1943100"/>
                </a:cubicBezTo>
                <a:cubicBezTo>
                  <a:pt x="480749" y="1938610"/>
                  <a:pt x="491076" y="1937437"/>
                  <a:pt x="500344" y="1933575"/>
                </a:cubicBezTo>
                <a:cubicBezTo>
                  <a:pt x="529209" y="1921548"/>
                  <a:pt x="557204" y="1907502"/>
                  <a:pt x="586069" y="1895475"/>
                </a:cubicBezTo>
                <a:cubicBezTo>
                  <a:pt x="595337" y="1891613"/>
                  <a:pt x="605664" y="1890440"/>
                  <a:pt x="614644" y="1885950"/>
                </a:cubicBezTo>
                <a:cubicBezTo>
                  <a:pt x="626705" y="1879919"/>
                  <a:pt x="675279" y="1843502"/>
                  <a:pt x="681319" y="1838325"/>
                </a:cubicBezTo>
                <a:cubicBezTo>
                  <a:pt x="691546" y="1829559"/>
                  <a:pt x="699793" y="1818662"/>
                  <a:pt x="709894" y="1809750"/>
                </a:cubicBezTo>
                <a:cubicBezTo>
                  <a:pt x="753793" y="1771016"/>
                  <a:pt x="801847" y="1736847"/>
                  <a:pt x="843244" y="1695450"/>
                </a:cubicBezTo>
                <a:cubicBezTo>
                  <a:pt x="865469" y="1673225"/>
                  <a:pt x="893748" y="1655727"/>
                  <a:pt x="909919" y="1628775"/>
                </a:cubicBezTo>
                <a:cubicBezTo>
                  <a:pt x="919444" y="1612900"/>
                  <a:pt x="928225" y="1596554"/>
                  <a:pt x="938494" y="1581150"/>
                </a:cubicBezTo>
                <a:cubicBezTo>
                  <a:pt x="947300" y="1567941"/>
                  <a:pt x="957842" y="1555968"/>
                  <a:pt x="967069" y="1543050"/>
                </a:cubicBezTo>
                <a:cubicBezTo>
                  <a:pt x="1036709" y="1445554"/>
                  <a:pt x="921307" y="1600891"/>
                  <a:pt x="1014694" y="1476375"/>
                </a:cubicBezTo>
                <a:cubicBezTo>
                  <a:pt x="1021044" y="1454150"/>
                  <a:pt x="1022676" y="1429992"/>
                  <a:pt x="1033744" y="1409700"/>
                </a:cubicBezTo>
                <a:cubicBezTo>
                  <a:pt x="1042344" y="1393933"/>
                  <a:pt x="1064318" y="1387907"/>
                  <a:pt x="1071844" y="1371600"/>
                </a:cubicBezTo>
                <a:cubicBezTo>
                  <a:pt x="1084111" y="1345022"/>
                  <a:pt x="1081637" y="1313645"/>
                  <a:pt x="1090894" y="1285875"/>
                </a:cubicBezTo>
                <a:cubicBezTo>
                  <a:pt x="1097629" y="1265669"/>
                  <a:pt x="1109944" y="1247775"/>
                  <a:pt x="1119469" y="1228725"/>
                </a:cubicBezTo>
                <a:cubicBezTo>
                  <a:pt x="1122644" y="1212850"/>
                  <a:pt x="1120962" y="1195156"/>
                  <a:pt x="1128994" y="1181100"/>
                </a:cubicBezTo>
                <a:cubicBezTo>
                  <a:pt x="1134674" y="1171161"/>
                  <a:pt x="1148775" y="1169379"/>
                  <a:pt x="1157569" y="1162050"/>
                </a:cubicBezTo>
                <a:cubicBezTo>
                  <a:pt x="1190668" y="1134468"/>
                  <a:pt x="1185935" y="1133894"/>
                  <a:pt x="1205194" y="1095375"/>
                </a:cubicBezTo>
                <a:cubicBezTo>
                  <a:pt x="1241872" y="875306"/>
                  <a:pt x="1218840" y="979907"/>
                  <a:pt x="1271869" y="781050"/>
                </a:cubicBezTo>
                <a:cubicBezTo>
                  <a:pt x="1280361" y="670650"/>
                  <a:pt x="1276467" y="640608"/>
                  <a:pt x="1309969" y="533400"/>
                </a:cubicBezTo>
                <a:cubicBezTo>
                  <a:pt x="1313384" y="522473"/>
                  <a:pt x="1324178" y="515199"/>
                  <a:pt x="1329019" y="504825"/>
                </a:cubicBezTo>
                <a:cubicBezTo>
                  <a:pt x="1346474" y="467422"/>
                  <a:pt x="1355408" y="425918"/>
                  <a:pt x="1376644" y="390525"/>
                </a:cubicBezTo>
                <a:cubicBezTo>
                  <a:pt x="1439684" y="285459"/>
                  <a:pt x="1402986" y="315814"/>
                  <a:pt x="1462369" y="276225"/>
                </a:cubicBezTo>
                <a:cubicBezTo>
                  <a:pt x="1481419" y="244475"/>
                  <a:pt x="1502960" y="214093"/>
                  <a:pt x="1519519" y="180975"/>
                </a:cubicBezTo>
                <a:cubicBezTo>
                  <a:pt x="1529044" y="161925"/>
                  <a:pt x="1535880" y="141273"/>
                  <a:pt x="1548094" y="123825"/>
                </a:cubicBezTo>
                <a:cubicBezTo>
                  <a:pt x="1560390" y="106260"/>
                  <a:pt x="1604555" y="68429"/>
                  <a:pt x="1624294" y="57150"/>
                </a:cubicBezTo>
                <a:cubicBezTo>
                  <a:pt x="1633011" y="52169"/>
                  <a:pt x="1643753" y="51832"/>
                  <a:pt x="1652869" y="47625"/>
                </a:cubicBezTo>
                <a:cubicBezTo>
                  <a:pt x="1685099" y="32749"/>
                  <a:pt x="1748119" y="0"/>
                  <a:pt x="1748119" y="0"/>
                </a:cubicBezTo>
                <a:cubicBezTo>
                  <a:pt x="1884644" y="9525"/>
                  <a:pt x="2021544" y="14682"/>
                  <a:pt x="2157694" y="28575"/>
                </a:cubicBezTo>
                <a:cubicBezTo>
                  <a:pt x="2177671" y="30613"/>
                  <a:pt x="2195471" y="42341"/>
                  <a:pt x="2214844" y="47625"/>
                </a:cubicBezTo>
                <a:cubicBezTo>
                  <a:pt x="2230463" y="51885"/>
                  <a:pt x="2246594" y="53975"/>
                  <a:pt x="2262469" y="57150"/>
                </a:cubicBezTo>
                <a:cubicBezTo>
                  <a:pt x="2359125" y="192469"/>
                  <a:pt x="2253479" y="78554"/>
                  <a:pt x="2376769" y="133350"/>
                </a:cubicBezTo>
                <a:cubicBezTo>
                  <a:pt x="2387230" y="137999"/>
                  <a:pt x="2387724" y="153830"/>
                  <a:pt x="2395819" y="161925"/>
                </a:cubicBezTo>
                <a:cubicBezTo>
                  <a:pt x="2407044" y="173150"/>
                  <a:pt x="2422694" y="179275"/>
                  <a:pt x="2433919" y="190500"/>
                </a:cubicBezTo>
                <a:cubicBezTo>
                  <a:pt x="2497419" y="254000"/>
                  <a:pt x="2405344" y="187325"/>
                  <a:pt x="2481544" y="238125"/>
                </a:cubicBezTo>
                <a:cubicBezTo>
                  <a:pt x="2487894" y="247650"/>
                  <a:pt x="2493265" y="257906"/>
                  <a:pt x="2500594" y="266700"/>
                </a:cubicBezTo>
                <a:cubicBezTo>
                  <a:pt x="2509218" y="277048"/>
                  <a:pt x="2521339" y="284314"/>
                  <a:pt x="2529169" y="295275"/>
                </a:cubicBezTo>
                <a:cubicBezTo>
                  <a:pt x="2543882" y="315873"/>
                  <a:pt x="2549971" y="338631"/>
                  <a:pt x="2557744" y="361950"/>
                </a:cubicBezTo>
                <a:cubicBezTo>
                  <a:pt x="2575584" y="558185"/>
                  <a:pt x="2554478" y="372563"/>
                  <a:pt x="2595844" y="600075"/>
                </a:cubicBezTo>
                <a:cubicBezTo>
                  <a:pt x="2603362" y="641424"/>
                  <a:pt x="2604482" y="691778"/>
                  <a:pt x="2614894" y="733425"/>
                </a:cubicBezTo>
                <a:cubicBezTo>
                  <a:pt x="2619764" y="752906"/>
                  <a:pt x="2626486" y="771931"/>
                  <a:pt x="2633944" y="790575"/>
                </a:cubicBezTo>
                <a:cubicBezTo>
                  <a:pt x="2639217" y="803758"/>
                  <a:pt x="2643644" y="817989"/>
                  <a:pt x="2652994" y="828675"/>
                </a:cubicBezTo>
                <a:cubicBezTo>
                  <a:pt x="2666381" y="843975"/>
                  <a:pt x="2684355" y="854577"/>
                  <a:pt x="2700619" y="866775"/>
                </a:cubicBezTo>
                <a:cubicBezTo>
                  <a:pt x="2709777" y="873644"/>
                  <a:pt x="2718229" y="882536"/>
                  <a:pt x="2729194" y="885825"/>
                </a:cubicBezTo>
                <a:cubicBezTo>
                  <a:pt x="2750698" y="892276"/>
                  <a:pt x="2773644" y="892175"/>
                  <a:pt x="2795869" y="895350"/>
                </a:cubicBezTo>
                <a:cubicBezTo>
                  <a:pt x="2799044" y="914400"/>
                  <a:pt x="2811994" y="934350"/>
                  <a:pt x="2805394" y="952500"/>
                </a:cubicBezTo>
                <a:cubicBezTo>
                  <a:pt x="2787742" y="1001044"/>
                  <a:pt x="2757038" y="991331"/>
                  <a:pt x="2729194" y="1019175"/>
                </a:cubicBezTo>
                <a:cubicBezTo>
                  <a:pt x="2714819" y="1033550"/>
                  <a:pt x="2704600" y="1051605"/>
                  <a:pt x="2691094" y="1066800"/>
                </a:cubicBezTo>
                <a:cubicBezTo>
                  <a:pt x="2590698" y="1179746"/>
                  <a:pt x="2740156" y="986523"/>
                  <a:pt x="2576794" y="1200150"/>
                </a:cubicBezTo>
                <a:cubicBezTo>
                  <a:pt x="2518269" y="1276683"/>
                  <a:pt x="2556942" y="1257567"/>
                  <a:pt x="2500594" y="1276350"/>
                </a:cubicBezTo>
                <a:cubicBezTo>
                  <a:pt x="2484719" y="1292225"/>
                  <a:pt x="2469865" y="1309191"/>
                  <a:pt x="2452969" y="1323975"/>
                </a:cubicBezTo>
                <a:cubicBezTo>
                  <a:pt x="2444354" y="1331513"/>
                  <a:pt x="2433709" y="1336371"/>
                  <a:pt x="2424394" y="1343025"/>
                </a:cubicBezTo>
                <a:cubicBezTo>
                  <a:pt x="2411476" y="1352252"/>
                  <a:pt x="2399503" y="1362794"/>
                  <a:pt x="2386294" y="1371600"/>
                </a:cubicBezTo>
                <a:cubicBezTo>
                  <a:pt x="2370890" y="1381869"/>
                  <a:pt x="2353480" y="1389067"/>
                  <a:pt x="2338669" y="1400175"/>
                </a:cubicBezTo>
                <a:cubicBezTo>
                  <a:pt x="2261439" y="1458098"/>
                  <a:pt x="2362846" y="1402374"/>
                  <a:pt x="2271994" y="1447800"/>
                </a:cubicBezTo>
                <a:cubicBezTo>
                  <a:pt x="2227131" y="1515094"/>
                  <a:pt x="2289658" y="1432578"/>
                  <a:pt x="2186269" y="1504950"/>
                </a:cubicBezTo>
                <a:cubicBezTo>
                  <a:pt x="2173264" y="1514054"/>
                  <a:pt x="2169747" y="1532719"/>
                  <a:pt x="2157694" y="1543050"/>
                </a:cubicBezTo>
                <a:cubicBezTo>
                  <a:pt x="2146913" y="1552291"/>
                  <a:pt x="2131922" y="1555055"/>
                  <a:pt x="2119594" y="1562100"/>
                </a:cubicBezTo>
                <a:cubicBezTo>
                  <a:pt x="2109655" y="1567780"/>
                  <a:pt x="2100544" y="1574800"/>
                  <a:pt x="2091019" y="1581150"/>
                </a:cubicBezTo>
                <a:cubicBezTo>
                  <a:pt x="2048081" y="1645557"/>
                  <a:pt x="2104671" y="1570911"/>
                  <a:pt x="2014819" y="1638300"/>
                </a:cubicBezTo>
                <a:cubicBezTo>
                  <a:pt x="2005661" y="1645169"/>
                  <a:pt x="2003864" y="1658780"/>
                  <a:pt x="1995769" y="1666875"/>
                </a:cubicBezTo>
                <a:cubicBezTo>
                  <a:pt x="1984544" y="1678100"/>
                  <a:pt x="1970065" y="1685533"/>
                  <a:pt x="1957669" y="1695450"/>
                </a:cubicBezTo>
                <a:cubicBezTo>
                  <a:pt x="1938305" y="1710941"/>
                  <a:pt x="1919053" y="1726600"/>
                  <a:pt x="1900519" y="1743075"/>
                </a:cubicBezTo>
                <a:cubicBezTo>
                  <a:pt x="1890451" y="1752024"/>
                  <a:pt x="1883719" y="1765108"/>
                  <a:pt x="1871944" y="1771650"/>
                </a:cubicBezTo>
                <a:cubicBezTo>
                  <a:pt x="1854391" y="1781402"/>
                  <a:pt x="1814794" y="1790700"/>
                  <a:pt x="1814794" y="1790700"/>
                </a:cubicBezTo>
                <a:cubicBezTo>
                  <a:pt x="1811619" y="1800225"/>
                  <a:pt x="1812369" y="1812175"/>
                  <a:pt x="1805269" y="1819275"/>
                </a:cubicBezTo>
                <a:cubicBezTo>
                  <a:pt x="1798169" y="1826375"/>
                  <a:pt x="1782263" y="1820446"/>
                  <a:pt x="1776694" y="1828800"/>
                </a:cubicBezTo>
                <a:cubicBezTo>
                  <a:pt x="1767714" y="1842270"/>
                  <a:pt x="1775201" y="1862369"/>
                  <a:pt x="1767169" y="1876425"/>
                </a:cubicBezTo>
                <a:cubicBezTo>
                  <a:pt x="1761489" y="1886364"/>
                  <a:pt x="1747909" y="1888821"/>
                  <a:pt x="1738594" y="1895475"/>
                </a:cubicBezTo>
                <a:cubicBezTo>
                  <a:pt x="1693484" y="1927696"/>
                  <a:pt x="1707751" y="1913165"/>
                  <a:pt x="1681444" y="1952625"/>
                </a:cubicBezTo>
                <a:cubicBezTo>
                  <a:pt x="1678269" y="1968500"/>
                  <a:pt x="1677932" y="1985219"/>
                  <a:pt x="1671919" y="2000250"/>
                </a:cubicBezTo>
                <a:cubicBezTo>
                  <a:pt x="1658736" y="2033209"/>
                  <a:pt x="1624294" y="2095500"/>
                  <a:pt x="1624294" y="2095500"/>
                </a:cubicBezTo>
                <a:cubicBezTo>
                  <a:pt x="1627469" y="2155825"/>
                  <a:pt x="1615503" y="2218910"/>
                  <a:pt x="1633819" y="2276475"/>
                </a:cubicBezTo>
                <a:cubicBezTo>
                  <a:pt x="1640277" y="2296771"/>
                  <a:pt x="1671194" y="2297140"/>
                  <a:pt x="1690969" y="2305050"/>
                </a:cubicBezTo>
                <a:cubicBezTo>
                  <a:pt x="1703124" y="2309912"/>
                  <a:pt x="1716914" y="2309713"/>
                  <a:pt x="1729069" y="2314575"/>
                </a:cubicBezTo>
                <a:cubicBezTo>
                  <a:pt x="1836514" y="2357553"/>
                  <a:pt x="1738110" y="2333528"/>
                  <a:pt x="1833844" y="2352675"/>
                </a:cubicBezTo>
                <a:cubicBezTo>
                  <a:pt x="1843369" y="2359025"/>
                  <a:pt x="1851997" y="2366988"/>
                  <a:pt x="1862419" y="2371725"/>
                </a:cubicBezTo>
                <a:cubicBezTo>
                  <a:pt x="1891844" y="2385100"/>
                  <a:pt x="1933675" y="2398652"/>
                  <a:pt x="1967194" y="2409825"/>
                </a:cubicBezTo>
                <a:cubicBezTo>
                  <a:pt x="1976719" y="2419350"/>
                  <a:pt x="1983460" y="2432929"/>
                  <a:pt x="1995769" y="2438400"/>
                </a:cubicBezTo>
                <a:cubicBezTo>
                  <a:pt x="2013417" y="2446244"/>
                  <a:pt x="2037300" y="2436566"/>
                  <a:pt x="2052919" y="2447925"/>
                </a:cubicBezTo>
                <a:cubicBezTo>
                  <a:pt x="2075008" y="2463989"/>
                  <a:pt x="2078455" y="2498536"/>
                  <a:pt x="2100544" y="2514600"/>
                </a:cubicBezTo>
                <a:cubicBezTo>
                  <a:pt x="2116163" y="2525959"/>
                  <a:pt x="2138712" y="2520566"/>
                  <a:pt x="2157694" y="2524125"/>
                </a:cubicBezTo>
                <a:cubicBezTo>
                  <a:pt x="2301336" y="2551058"/>
                  <a:pt x="2202827" y="2537606"/>
                  <a:pt x="2338669" y="2552700"/>
                </a:cubicBezTo>
                <a:cubicBezTo>
                  <a:pt x="2526464" y="2627818"/>
                  <a:pt x="2383572" y="2578554"/>
                  <a:pt x="2843494" y="2543175"/>
                </a:cubicBezTo>
                <a:cubicBezTo>
                  <a:pt x="2856546" y="2542171"/>
                  <a:pt x="2868681" y="2535802"/>
                  <a:pt x="2881594" y="2533650"/>
                </a:cubicBezTo>
                <a:cubicBezTo>
                  <a:pt x="2975263" y="2518039"/>
                  <a:pt x="2991000" y="2521341"/>
                  <a:pt x="3062569" y="2505075"/>
                </a:cubicBezTo>
                <a:cubicBezTo>
                  <a:pt x="3116639" y="2492786"/>
                  <a:pt x="3169752" y="2475804"/>
                  <a:pt x="3224494" y="2466975"/>
                </a:cubicBezTo>
                <a:cubicBezTo>
                  <a:pt x="3268489" y="2459879"/>
                  <a:pt x="3313394" y="2460625"/>
                  <a:pt x="3357844" y="2457450"/>
                </a:cubicBezTo>
                <a:cubicBezTo>
                  <a:pt x="3373719" y="2451100"/>
                  <a:pt x="3388484" y="2440360"/>
                  <a:pt x="3405469" y="2438400"/>
                </a:cubicBezTo>
                <a:cubicBezTo>
                  <a:pt x="3600818" y="2415860"/>
                  <a:pt x="3583482" y="2424748"/>
                  <a:pt x="3757894" y="2457450"/>
                </a:cubicBezTo>
                <a:cubicBezTo>
                  <a:pt x="3775861" y="2466433"/>
                  <a:pt x="3831659" y="2493115"/>
                  <a:pt x="3843619" y="2505075"/>
                </a:cubicBezTo>
                <a:cubicBezTo>
                  <a:pt x="3853659" y="2515115"/>
                  <a:pt x="3853428" y="2532394"/>
                  <a:pt x="3862669" y="2543175"/>
                </a:cubicBezTo>
                <a:cubicBezTo>
                  <a:pt x="3891890" y="2577267"/>
                  <a:pt x="3957919" y="2638425"/>
                  <a:pt x="3957919" y="2638425"/>
                </a:cubicBezTo>
                <a:cubicBezTo>
                  <a:pt x="3974331" y="2704074"/>
                  <a:pt x="3955714" y="2657376"/>
                  <a:pt x="4015069" y="2724150"/>
                </a:cubicBezTo>
                <a:cubicBezTo>
                  <a:pt x="4034276" y="2745758"/>
                  <a:pt x="4047226" y="2774163"/>
                  <a:pt x="4072219" y="2790825"/>
                </a:cubicBezTo>
                <a:cubicBezTo>
                  <a:pt x="4080573" y="2796394"/>
                  <a:pt x="4091269" y="2797175"/>
                  <a:pt x="4100794" y="2800350"/>
                </a:cubicBezTo>
                <a:cubicBezTo>
                  <a:pt x="4220005" y="2777998"/>
                  <a:pt x="4221744" y="2787869"/>
                  <a:pt x="4300819" y="2752725"/>
                </a:cubicBezTo>
                <a:cubicBezTo>
                  <a:pt x="4313794" y="2746958"/>
                  <a:pt x="4327560" y="2742194"/>
                  <a:pt x="4338919" y="2733675"/>
                </a:cubicBezTo>
                <a:cubicBezTo>
                  <a:pt x="4411238" y="2679436"/>
                  <a:pt x="4344820" y="2706308"/>
                  <a:pt x="4405594" y="2686050"/>
                </a:cubicBezTo>
                <a:cubicBezTo>
                  <a:pt x="4415119" y="2676525"/>
                  <a:pt x="4422473" y="2664158"/>
                  <a:pt x="4434169" y="2657475"/>
                </a:cubicBezTo>
                <a:cubicBezTo>
                  <a:pt x="4445535" y="2650980"/>
                  <a:pt x="4459682" y="2651546"/>
                  <a:pt x="4472269" y="2647950"/>
                </a:cubicBezTo>
                <a:cubicBezTo>
                  <a:pt x="4481923" y="2645192"/>
                  <a:pt x="4491522" y="2642154"/>
                  <a:pt x="4500844" y="2638425"/>
                </a:cubicBezTo>
                <a:cubicBezTo>
                  <a:pt x="4523295" y="2629445"/>
                  <a:pt x="4544321" y="2616673"/>
                  <a:pt x="4567519" y="2609850"/>
                </a:cubicBezTo>
                <a:cubicBezTo>
                  <a:pt x="4653014" y="2584704"/>
                  <a:pt x="4773114" y="2581369"/>
                  <a:pt x="4853269" y="2571750"/>
                </a:cubicBezTo>
                <a:cubicBezTo>
                  <a:pt x="4869343" y="2569821"/>
                  <a:pt x="4885019" y="2565400"/>
                  <a:pt x="4900894" y="2562225"/>
                </a:cubicBezTo>
                <a:cubicBezTo>
                  <a:pt x="4966563" y="2584115"/>
                  <a:pt x="4943845" y="2567076"/>
                  <a:pt x="4977094" y="2600325"/>
                </a:cubicBezTo>
              </a:path>
            </a:pathLst>
          </a:cu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384">
              <a:defRPr/>
            </a:pPr>
            <a:endParaRPr lang="en-US">
              <a:solidFill>
                <a:srgbClr val="FFFFFF"/>
              </a:solidFill>
              <a:latin typeface="Segoe UI"/>
            </a:endParaRPr>
          </a:p>
        </p:txBody>
      </p:sp>
      <p:sp>
        <p:nvSpPr>
          <p:cNvPr id="2" name="Title 1">
            <a:extLst>
              <a:ext uri="{FF2B5EF4-FFF2-40B4-BE49-F238E27FC236}">
                <a16:creationId xmlns:a16="http://schemas.microsoft.com/office/drawing/2014/main" id="{13AB76E1-32DB-48B3-8F5F-366E120E429C}"/>
              </a:ext>
            </a:extLst>
          </p:cNvPr>
          <p:cNvSpPr>
            <a:spLocks noGrp="1"/>
          </p:cNvSpPr>
          <p:nvPr>
            <p:ph type="title"/>
          </p:nvPr>
        </p:nvSpPr>
        <p:spPr/>
        <p:txBody>
          <a:bodyPr/>
          <a:lstStyle/>
          <a:p>
            <a:r>
              <a:rPr lang="en-US"/>
              <a:t>Compliance vs. Usable</a:t>
            </a:r>
          </a:p>
        </p:txBody>
      </p:sp>
    </p:spTree>
    <p:extLst>
      <p:ext uri="{BB962C8B-B14F-4D97-AF65-F5344CB8AC3E}">
        <p14:creationId xmlns:p14="http://schemas.microsoft.com/office/powerpoint/2010/main" val="257981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821965" y="207245"/>
            <a:ext cx="4792545" cy="6580035"/>
          </a:xfrm>
          <a:prstGeom prst="rect">
            <a:avLst/>
          </a:prstGeom>
        </p:spPr>
      </p:pic>
      <p:grpSp>
        <p:nvGrpSpPr>
          <p:cNvPr id="9" name="Group 8">
            <a:extLst>
              <a:ext uri="{FF2B5EF4-FFF2-40B4-BE49-F238E27FC236}">
                <a16:creationId xmlns:a16="http://schemas.microsoft.com/office/drawing/2014/main" id="{15443FA4-48E7-4AC1-B5EE-739A2CD26AB6}"/>
              </a:ext>
            </a:extLst>
          </p:cNvPr>
          <p:cNvGrpSpPr/>
          <p:nvPr/>
        </p:nvGrpSpPr>
        <p:grpSpPr>
          <a:xfrm>
            <a:off x="3695858" y="2150199"/>
            <a:ext cx="394059" cy="396977"/>
            <a:chOff x="7050889" y="1469541"/>
            <a:chExt cx="386367" cy="389228"/>
          </a:xfrm>
        </p:grpSpPr>
        <p:pic>
          <p:nvPicPr>
            <p:cNvPr id="10" name="Picture 9">
              <a:extLst>
                <a:ext uri="{FF2B5EF4-FFF2-40B4-BE49-F238E27FC236}">
                  <a16:creationId xmlns:a16="http://schemas.microsoft.com/office/drawing/2014/main" id="{DDA10240-3A15-4339-A9B6-D4EE94100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542" y="1485436"/>
              <a:ext cx="365714" cy="373333"/>
            </a:xfrm>
            <a:prstGeom prst="rect">
              <a:avLst/>
            </a:prstGeom>
          </p:spPr>
        </p:pic>
        <p:sp>
          <p:nvSpPr>
            <p:cNvPr id="11" name="TextBox 10">
              <a:extLst>
                <a:ext uri="{FF2B5EF4-FFF2-40B4-BE49-F238E27FC236}">
                  <a16:creationId xmlns:a16="http://schemas.microsoft.com/office/drawing/2014/main" id="{1B6C9A6A-81F2-4295-B93E-78429B08C2D2}"/>
                </a:ext>
              </a:extLst>
            </p:cNvPr>
            <p:cNvSpPr txBox="1"/>
            <p:nvPr/>
          </p:nvSpPr>
          <p:spPr>
            <a:xfrm>
              <a:off x="7050889" y="1469541"/>
              <a:ext cx="284052" cy="312073"/>
            </a:xfrm>
            <a:prstGeom prst="rect">
              <a:avLst/>
            </a:prstGeom>
            <a:noFill/>
          </p:spPr>
          <p:txBody>
            <a:bodyPr wrap="none" rtlCol="0">
              <a:spAutoFit/>
            </a:bodyPr>
            <a:lstStyle/>
            <a:p>
              <a:pPr algn="ctr"/>
              <a:r>
                <a:rPr lang="en-US" sz="1428">
                  <a:solidFill>
                    <a:schemeClr val="bg1"/>
                  </a:solidFill>
                  <a:latin typeface="Segoe UI" panose="020B0502040204020203" pitchFamily="34" charset="0"/>
                  <a:cs typeface="Segoe UI" panose="020B0502040204020203" pitchFamily="34" charset="0"/>
                </a:rPr>
                <a:t>1</a:t>
              </a:r>
            </a:p>
          </p:txBody>
        </p:sp>
      </p:grpSp>
      <p:grpSp>
        <p:nvGrpSpPr>
          <p:cNvPr id="12" name="Group 11">
            <a:extLst>
              <a:ext uri="{FF2B5EF4-FFF2-40B4-BE49-F238E27FC236}">
                <a16:creationId xmlns:a16="http://schemas.microsoft.com/office/drawing/2014/main" id="{3EED0832-9061-4228-91BD-3F9D288424A1}"/>
              </a:ext>
            </a:extLst>
          </p:cNvPr>
          <p:cNvGrpSpPr/>
          <p:nvPr/>
        </p:nvGrpSpPr>
        <p:grpSpPr>
          <a:xfrm>
            <a:off x="3695858" y="2992149"/>
            <a:ext cx="394059" cy="396977"/>
            <a:chOff x="7050889" y="1469541"/>
            <a:chExt cx="386367" cy="389228"/>
          </a:xfrm>
        </p:grpSpPr>
        <p:pic>
          <p:nvPicPr>
            <p:cNvPr id="13" name="Picture 12">
              <a:extLst>
                <a:ext uri="{FF2B5EF4-FFF2-40B4-BE49-F238E27FC236}">
                  <a16:creationId xmlns:a16="http://schemas.microsoft.com/office/drawing/2014/main" id="{4997CB87-BE9E-47E5-A410-F6DBC7CF0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542" y="1485436"/>
              <a:ext cx="365714" cy="373333"/>
            </a:xfrm>
            <a:prstGeom prst="rect">
              <a:avLst/>
            </a:prstGeom>
          </p:spPr>
        </p:pic>
        <p:sp>
          <p:nvSpPr>
            <p:cNvPr id="14" name="TextBox 13">
              <a:extLst>
                <a:ext uri="{FF2B5EF4-FFF2-40B4-BE49-F238E27FC236}">
                  <a16:creationId xmlns:a16="http://schemas.microsoft.com/office/drawing/2014/main" id="{B53888B6-EF51-4747-A943-AA29D52AB56F}"/>
                </a:ext>
              </a:extLst>
            </p:cNvPr>
            <p:cNvSpPr txBox="1"/>
            <p:nvPr/>
          </p:nvSpPr>
          <p:spPr>
            <a:xfrm>
              <a:off x="7050889" y="1469541"/>
              <a:ext cx="284052" cy="312073"/>
            </a:xfrm>
            <a:prstGeom prst="rect">
              <a:avLst/>
            </a:prstGeom>
            <a:noFill/>
          </p:spPr>
          <p:txBody>
            <a:bodyPr wrap="none" rtlCol="0">
              <a:spAutoFit/>
            </a:bodyPr>
            <a:lstStyle/>
            <a:p>
              <a:pPr algn="ctr"/>
              <a:r>
                <a:rPr lang="en-US" sz="1428">
                  <a:solidFill>
                    <a:schemeClr val="bg1"/>
                  </a:solidFill>
                  <a:latin typeface="Segoe UI" panose="020B0502040204020203" pitchFamily="34" charset="0"/>
                  <a:cs typeface="Segoe UI" panose="020B0502040204020203" pitchFamily="34" charset="0"/>
                </a:rPr>
                <a:t>2</a:t>
              </a:r>
            </a:p>
          </p:txBody>
        </p:sp>
      </p:grpSp>
      <p:grpSp>
        <p:nvGrpSpPr>
          <p:cNvPr id="25" name="Group 24">
            <a:extLst/>
          </p:cNvPr>
          <p:cNvGrpSpPr/>
          <p:nvPr/>
        </p:nvGrpSpPr>
        <p:grpSpPr>
          <a:xfrm>
            <a:off x="3693598" y="3587843"/>
            <a:ext cx="394059" cy="396977"/>
            <a:chOff x="7050889" y="1469541"/>
            <a:chExt cx="386367" cy="389228"/>
          </a:xfrm>
        </p:grpSpPr>
        <p:pic>
          <p:nvPicPr>
            <p:cNvPr id="26" name="Picture 25">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542" y="1485436"/>
              <a:ext cx="365714" cy="373333"/>
            </a:xfrm>
            <a:prstGeom prst="rect">
              <a:avLst/>
            </a:prstGeom>
          </p:spPr>
        </p:pic>
        <p:sp>
          <p:nvSpPr>
            <p:cNvPr id="27" name="TextBox 26">
              <a:extLst/>
            </p:cNvPr>
            <p:cNvSpPr txBox="1"/>
            <p:nvPr/>
          </p:nvSpPr>
          <p:spPr>
            <a:xfrm>
              <a:off x="7050889" y="1469541"/>
              <a:ext cx="284052" cy="312073"/>
            </a:xfrm>
            <a:prstGeom prst="rect">
              <a:avLst/>
            </a:prstGeom>
            <a:noFill/>
          </p:spPr>
          <p:txBody>
            <a:bodyPr wrap="none" rtlCol="0">
              <a:spAutoFit/>
            </a:bodyPr>
            <a:lstStyle/>
            <a:p>
              <a:pPr algn="ctr"/>
              <a:r>
                <a:rPr lang="en-US" sz="1428">
                  <a:solidFill>
                    <a:schemeClr val="bg1"/>
                  </a:solidFill>
                  <a:latin typeface="Segoe UI" panose="020B0502040204020203" pitchFamily="34" charset="0"/>
                  <a:cs typeface="Segoe UI" panose="020B0502040204020203" pitchFamily="34" charset="0"/>
                </a:rPr>
                <a:t>3</a:t>
              </a:r>
            </a:p>
          </p:txBody>
        </p:sp>
      </p:grpSp>
      <p:grpSp>
        <p:nvGrpSpPr>
          <p:cNvPr id="29" name="Group 28">
            <a:extLst/>
          </p:cNvPr>
          <p:cNvGrpSpPr/>
          <p:nvPr/>
        </p:nvGrpSpPr>
        <p:grpSpPr>
          <a:xfrm>
            <a:off x="3693598" y="4570026"/>
            <a:ext cx="394059" cy="396977"/>
            <a:chOff x="7050889" y="1469541"/>
            <a:chExt cx="386367" cy="389228"/>
          </a:xfrm>
        </p:grpSpPr>
        <p:pic>
          <p:nvPicPr>
            <p:cNvPr id="30" name="Picture 29">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542" y="1485436"/>
              <a:ext cx="365714" cy="373333"/>
            </a:xfrm>
            <a:prstGeom prst="rect">
              <a:avLst/>
            </a:prstGeom>
          </p:spPr>
        </p:pic>
        <p:sp>
          <p:nvSpPr>
            <p:cNvPr id="31" name="TextBox 30">
              <a:extLst/>
            </p:cNvPr>
            <p:cNvSpPr txBox="1"/>
            <p:nvPr/>
          </p:nvSpPr>
          <p:spPr>
            <a:xfrm>
              <a:off x="7050889" y="1469541"/>
              <a:ext cx="284052" cy="312073"/>
            </a:xfrm>
            <a:prstGeom prst="rect">
              <a:avLst/>
            </a:prstGeom>
            <a:noFill/>
          </p:spPr>
          <p:txBody>
            <a:bodyPr wrap="none" rtlCol="0">
              <a:spAutoFit/>
            </a:bodyPr>
            <a:lstStyle/>
            <a:p>
              <a:pPr algn="ctr"/>
              <a:r>
                <a:rPr lang="en-US" sz="1428">
                  <a:solidFill>
                    <a:schemeClr val="bg1"/>
                  </a:solidFill>
                  <a:latin typeface="Segoe UI" panose="020B0502040204020203" pitchFamily="34" charset="0"/>
                  <a:cs typeface="Segoe UI" panose="020B0502040204020203" pitchFamily="34" charset="0"/>
                </a:rPr>
                <a:t>4</a:t>
              </a:r>
            </a:p>
          </p:txBody>
        </p:sp>
      </p:grpSp>
      <p:grpSp>
        <p:nvGrpSpPr>
          <p:cNvPr id="32" name="Group 31">
            <a:extLst>
              <a:ext uri="{FF2B5EF4-FFF2-40B4-BE49-F238E27FC236}">
                <a16:creationId xmlns:a16="http://schemas.microsoft.com/office/drawing/2014/main" id="{FC92DECF-5209-4BA9-8F15-377FA34B74B9}"/>
              </a:ext>
            </a:extLst>
          </p:cNvPr>
          <p:cNvGrpSpPr/>
          <p:nvPr/>
        </p:nvGrpSpPr>
        <p:grpSpPr>
          <a:xfrm>
            <a:off x="3674953" y="5198603"/>
            <a:ext cx="394059" cy="396977"/>
            <a:chOff x="7050889" y="1469541"/>
            <a:chExt cx="386367" cy="389228"/>
          </a:xfrm>
        </p:grpSpPr>
        <p:pic>
          <p:nvPicPr>
            <p:cNvPr id="33" name="Picture 32">
              <a:extLst>
                <a:ext uri="{FF2B5EF4-FFF2-40B4-BE49-F238E27FC236}">
                  <a16:creationId xmlns:a16="http://schemas.microsoft.com/office/drawing/2014/main" id="{6F34475C-5468-4F16-98BA-56C881A9B1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542" y="1485436"/>
              <a:ext cx="365714" cy="373333"/>
            </a:xfrm>
            <a:prstGeom prst="rect">
              <a:avLst/>
            </a:prstGeom>
          </p:spPr>
        </p:pic>
        <p:sp>
          <p:nvSpPr>
            <p:cNvPr id="34" name="TextBox 33">
              <a:extLst>
                <a:ext uri="{FF2B5EF4-FFF2-40B4-BE49-F238E27FC236}">
                  <a16:creationId xmlns:a16="http://schemas.microsoft.com/office/drawing/2014/main" id="{F6DDD485-B9A7-493A-9F45-FDD9764B0F45}"/>
                </a:ext>
              </a:extLst>
            </p:cNvPr>
            <p:cNvSpPr txBox="1"/>
            <p:nvPr/>
          </p:nvSpPr>
          <p:spPr>
            <a:xfrm>
              <a:off x="7050889" y="1469541"/>
              <a:ext cx="284052" cy="312073"/>
            </a:xfrm>
            <a:prstGeom prst="rect">
              <a:avLst/>
            </a:prstGeom>
            <a:noFill/>
          </p:spPr>
          <p:txBody>
            <a:bodyPr wrap="none" rtlCol="0">
              <a:spAutoFit/>
            </a:bodyPr>
            <a:lstStyle/>
            <a:p>
              <a:pPr algn="ctr"/>
              <a:r>
                <a:rPr lang="en-US" sz="1428">
                  <a:solidFill>
                    <a:schemeClr val="bg1"/>
                  </a:solidFill>
                  <a:latin typeface="Segoe UI" panose="020B0502040204020203" pitchFamily="34" charset="0"/>
                  <a:cs typeface="Segoe UI" panose="020B0502040204020203" pitchFamily="34" charset="0"/>
                </a:rPr>
                <a:t>5</a:t>
              </a:r>
            </a:p>
          </p:txBody>
        </p:sp>
      </p:grpSp>
      <p:grpSp>
        <p:nvGrpSpPr>
          <p:cNvPr id="35" name="Group 34">
            <a:extLst>
              <a:ext uri="{FF2B5EF4-FFF2-40B4-BE49-F238E27FC236}">
                <a16:creationId xmlns:a16="http://schemas.microsoft.com/office/drawing/2014/main" id="{7563F990-5275-48FF-B52A-9542A343B376}"/>
              </a:ext>
            </a:extLst>
          </p:cNvPr>
          <p:cNvGrpSpPr/>
          <p:nvPr/>
        </p:nvGrpSpPr>
        <p:grpSpPr>
          <a:xfrm>
            <a:off x="7072447" y="1230421"/>
            <a:ext cx="394059" cy="396977"/>
            <a:chOff x="7050889" y="1469541"/>
            <a:chExt cx="386367" cy="389228"/>
          </a:xfrm>
        </p:grpSpPr>
        <p:pic>
          <p:nvPicPr>
            <p:cNvPr id="36" name="Picture 35">
              <a:extLst>
                <a:ext uri="{FF2B5EF4-FFF2-40B4-BE49-F238E27FC236}">
                  <a16:creationId xmlns:a16="http://schemas.microsoft.com/office/drawing/2014/main" id="{4FC483AF-3E32-4627-AB14-BC5FA478EB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542" y="1485436"/>
              <a:ext cx="365714" cy="373333"/>
            </a:xfrm>
            <a:prstGeom prst="rect">
              <a:avLst/>
            </a:prstGeom>
          </p:spPr>
        </p:pic>
        <p:sp>
          <p:nvSpPr>
            <p:cNvPr id="37" name="TextBox 36">
              <a:extLst>
                <a:ext uri="{FF2B5EF4-FFF2-40B4-BE49-F238E27FC236}">
                  <a16:creationId xmlns:a16="http://schemas.microsoft.com/office/drawing/2014/main" id="{1B3E6EAC-937D-4304-80BC-EB9BB41A5D78}"/>
                </a:ext>
              </a:extLst>
            </p:cNvPr>
            <p:cNvSpPr txBox="1"/>
            <p:nvPr/>
          </p:nvSpPr>
          <p:spPr>
            <a:xfrm>
              <a:off x="7050889" y="1469541"/>
              <a:ext cx="284052" cy="312073"/>
            </a:xfrm>
            <a:prstGeom prst="rect">
              <a:avLst/>
            </a:prstGeom>
            <a:noFill/>
          </p:spPr>
          <p:txBody>
            <a:bodyPr wrap="none" rtlCol="0">
              <a:spAutoFit/>
            </a:bodyPr>
            <a:lstStyle/>
            <a:p>
              <a:pPr algn="ctr"/>
              <a:r>
                <a:rPr lang="en-US" sz="1428">
                  <a:solidFill>
                    <a:schemeClr val="bg1"/>
                  </a:solidFill>
                  <a:latin typeface="Segoe UI" panose="020B0502040204020203" pitchFamily="34" charset="0"/>
                  <a:cs typeface="Segoe UI" panose="020B0502040204020203" pitchFamily="34" charset="0"/>
                </a:rPr>
                <a:t>6</a:t>
              </a:r>
            </a:p>
          </p:txBody>
        </p:sp>
      </p:grpSp>
      <p:grpSp>
        <p:nvGrpSpPr>
          <p:cNvPr id="38" name="Group 37">
            <a:extLst>
              <a:ext uri="{FF2B5EF4-FFF2-40B4-BE49-F238E27FC236}">
                <a16:creationId xmlns:a16="http://schemas.microsoft.com/office/drawing/2014/main" id="{DC18F91A-1366-48FA-A179-6D4144AE33CB}"/>
              </a:ext>
            </a:extLst>
          </p:cNvPr>
          <p:cNvGrpSpPr/>
          <p:nvPr/>
        </p:nvGrpSpPr>
        <p:grpSpPr>
          <a:xfrm>
            <a:off x="7883712" y="833444"/>
            <a:ext cx="394059" cy="396977"/>
            <a:chOff x="7050889" y="1469541"/>
            <a:chExt cx="386367" cy="389228"/>
          </a:xfrm>
        </p:grpSpPr>
        <p:pic>
          <p:nvPicPr>
            <p:cNvPr id="39" name="Picture 38">
              <a:extLst>
                <a:ext uri="{FF2B5EF4-FFF2-40B4-BE49-F238E27FC236}">
                  <a16:creationId xmlns:a16="http://schemas.microsoft.com/office/drawing/2014/main" id="{1D5872CE-1F92-438E-BA11-E7A1B5E8E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542" y="1485436"/>
              <a:ext cx="365714" cy="373333"/>
            </a:xfrm>
            <a:prstGeom prst="rect">
              <a:avLst/>
            </a:prstGeom>
          </p:spPr>
        </p:pic>
        <p:sp>
          <p:nvSpPr>
            <p:cNvPr id="40" name="TextBox 39">
              <a:extLst>
                <a:ext uri="{FF2B5EF4-FFF2-40B4-BE49-F238E27FC236}">
                  <a16:creationId xmlns:a16="http://schemas.microsoft.com/office/drawing/2014/main" id="{8E831380-35B3-4F9E-8026-1AA33F3D6F54}"/>
                </a:ext>
              </a:extLst>
            </p:cNvPr>
            <p:cNvSpPr txBox="1"/>
            <p:nvPr/>
          </p:nvSpPr>
          <p:spPr>
            <a:xfrm>
              <a:off x="7050889" y="1469541"/>
              <a:ext cx="284052" cy="312073"/>
            </a:xfrm>
            <a:prstGeom prst="rect">
              <a:avLst/>
            </a:prstGeom>
            <a:noFill/>
          </p:spPr>
          <p:txBody>
            <a:bodyPr wrap="none" rtlCol="0">
              <a:spAutoFit/>
            </a:bodyPr>
            <a:lstStyle/>
            <a:p>
              <a:pPr algn="ctr"/>
              <a:r>
                <a:rPr lang="en-US" sz="1428">
                  <a:solidFill>
                    <a:schemeClr val="bg1"/>
                  </a:solidFill>
                  <a:latin typeface="Segoe UI" panose="020B0502040204020203" pitchFamily="34" charset="0"/>
                  <a:cs typeface="Segoe UI" panose="020B0502040204020203" pitchFamily="34" charset="0"/>
                </a:rPr>
                <a:t>7</a:t>
              </a:r>
            </a:p>
          </p:txBody>
        </p:sp>
      </p:grpSp>
      <p:cxnSp>
        <p:nvCxnSpPr>
          <p:cNvPr id="28" name="Straight Arrow Connector 27"/>
          <p:cNvCxnSpPr/>
          <p:nvPr/>
        </p:nvCxnSpPr>
        <p:spPr>
          <a:xfrm>
            <a:off x="4323556" y="6429076"/>
            <a:ext cx="1433419" cy="0"/>
          </a:xfrm>
          <a:prstGeom prst="straightConnector1">
            <a:avLst/>
          </a:prstGeom>
          <a:ln w="19050">
            <a:solidFill>
              <a:srgbClr val="B70078"/>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087657" y="5272795"/>
            <a:ext cx="4342524" cy="1303728"/>
          </a:xfrm>
          <a:prstGeom prst="rect">
            <a:avLst/>
          </a:prstGeom>
          <a:noFill/>
          <a:ln>
            <a:solidFill>
              <a:srgbClr val="B7007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8784864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62252" y="166341"/>
            <a:ext cx="4792545" cy="6580035"/>
          </a:xfrm>
          <a:prstGeom prst="rect">
            <a:avLst/>
          </a:prstGeom>
        </p:spPr>
      </p:pic>
      <p:sp>
        <p:nvSpPr>
          <p:cNvPr id="28" name="Rectangle 27">
            <a:extLst>
              <a:ext uri="{FF2B5EF4-FFF2-40B4-BE49-F238E27FC236}">
                <a16:creationId xmlns:a16="http://schemas.microsoft.com/office/drawing/2014/main" id="{4532AA46-5722-44B9-8359-561A14C111BD}"/>
              </a:ext>
            </a:extLst>
          </p:cNvPr>
          <p:cNvSpPr/>
          <p:nvPr/>
        </p:nvSpPr>
        <p:spPr>
          <a:xfrm>
            <a:off x="8209271" y="-1"/>
            <a:ext cx="4226322" cy="69945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1" name="Rectangular Callout 48">
            <a:extLst>
              <a:ext uri="{FF2B5EF4-FFF2-40B4-BE49-F238E27FC236}">
                <a16:creationId xmlns:a16="http://schemas.microsoft.com/office/drawing/2014/main" id="{DD9090DF-C07C-49E2-9C3A-3A51B7E4F8A5}"/>
              </a:ext>
            </a:extLst>
          </p:cNvPr>
          <p:cNvSpPr/>
          <p:nvPr/>
        </p:nvSpPr>
        <p:spPr>
          <a:xfrm>
            <a:off x="8512703" y="1896840"/>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3</a:t>
            </a:r>
          </a:p>
        </p:txBody>
      </p:sp>
      <p:sp>
        <p:nvSpPr>
          <p:cNvPr id="42" name="Rectangular Callout 48">
            <a:extLst>
              <a:ext uri="{FF2B5EF4-FFF2-40B4-BE49-F238E27FC236}">
                <a16:creationId xmlns:a16="http://schemas.microsoft.com/office/drawing/2014/main" id="{A302608F-0B97-4993-BB32-963CF5BE8C7E}"/>
              </a:ext>
            </a:extLst>
          </p:cNvPr>
          <p:cNvSpPr/>
          <p:nvPr/>
        </p:nvSpPr>
        <p:spPr>
          <a:xfrm>
            <a:off x="8512703" y="216511"/>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1</a:t>
            </a:r>
          </a:p>
        </p:txBody>
      </p:sp>
      <p:sp>
        <p:nvSpPr>
          <p:cNvPr id="44" name="Rectangular Callout 48">
            <a:extLst>
              <a:ext uri="{FF2B5EF4-FFF2-40B4-BE49-F238E27FC236}">
                <a16:creationId xmlns:a16="http://schemas.microsoft.com/office/drawing/2014/main" id="{393BBE4B-3490-4BD8-AE8D-1079113B08B4}"/>
              </a:ext>
            </a:extLst>
          </p:cNvPr>
          <p:cNvSpPr/>
          <p:nvPr/>
        </p:nvSpPr>
        <p:spPr>
          <a:xfrm>
            <a:off x="8512703" y="1024407"/>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2</a:t>
            </a:r>
          </a:p>
        </p:txBody>
      </p:sp>
      <p:sp>
        <p:nvSpPr>
          <p:cNvPr id="47" name="Rectangular Callout 48">
            <a:extLst>
              <a:ext uri="{FF2B5EF4-FFF2-40B4-BE49-F238E27FC236}">
                <a16:creationId xmlns:a16="http://schemas.microsoft.com/office/drawing/2014/main" id="{51BA0920-CEDE-40A8-9D97-432C70DAA091}"/>
              </a:ext>
            </a:extLst>
          </p:cNvPr>
          <p:cNvSpPr/>
          <p:nvPr/>
        </p:nvSpPr>
        <p:spPr>
          <a:xfrm>
            <a:off x="8512703" y="2654536"/>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4</a:t>
            </a:r>
          </a:p>
        </p:txBody>
      </p:sp>
      <p:sp>
        <p:nvSpPr>
          <p:cNvPr id="49" name="Rectangular Callout 48">
            <a:extLst>
              <a:ext uri="{FF2B5EF4-FFF2-40B4-BE49-F238E27FC236}">
                <a16:creationId xmlns:a16="http://schemas.microsoft.com/office/drawing/2014/main" id="{4C65DA7A-C605-48D5-A748-0381459E26B4}"/>
              </a:ext>
            </a:extLst>
          </p:cNvPr>
          <p:cNvSpPr/>
          <p:nvPr/>
        </p:nvSpPr>
        <p:spPr>
          <a:xfrm>
            <a:off x="8515337" y="3308281"/>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5</a:t>
            </a:r>
          </a:p>
        </p:txBody>
      </p:sp>
      <p:sp>
        <p:nvSpPr>
          <p:cNvPr id="51" name="Rectangular Callout 48">
            <a:extLst>
              <a:ext uri="{FF2B5EF4-FFF2-40B4-BE49-F238E27FC236}">
                <a16:creationId xmlns:a16="http://schemas.microsoft.com/office/drawing/2014/main" id="{C1FC82D1-4D11-43C9-94D7-1B087FC92C83}"/>
              </a:ext>
            </a:extLst>
          </p:cNvPr>
          <p:cNvSpPr/>
          <p:nvPr/>
        </p:nvSpPr>
        <p:spPr>
          <a:xfrm>
            <a:off x="8509134" y="4047475"/>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6</a:t>
            </a:r>
          </a:p>
        </p:txBody>
      </p:sp>
      <p:sp>
        <p:nvSpPr>
          <p:cNvPr id="53" name="Rectangular Callout 48">
            <a:extLst>
              <a:ext uri="{FF2B5EF4-FFF2-40B4-BE49-F238E27FC236}">
                <a16:creationId xmlns:a16="http://schemas.microsoft.com/office/drawing/2014/main" id="{9D777ABB-BE11-4A0B-891C-DAF99AE8A60D}"/>
              </a:ext>
            </a:extLst>
          </p:cNvPr>
          <p:cNvSpPr/>
          <p:nvPr/>
        </p:nvSpPr>
        <p:spPr>
          <a:xfrm>
            <a:off x="8511768" y="4697895"/>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7</a:t>
            </a:r>
          </a:p>
        </p:txBody>
      </p:sp>
      <p:sp>
        <p:nvSpPr>
          <p:cNvPr id="55" name="Rectangular Callout 48">
            <a:extLst>
              <a:ext uri="{FF2B5EF4-FFF2-40B4-BE49-F238E27FC236}">
                <a16:creationId xmlns:a16="http://schemas.microsoft.com/office/drawing/2014/main" id="{61D5D981-C569-4913-918C-6014F1279AC2}"/>
              </a:ext>
            </a:extLst>
          </p:cNvPr>
          <p:cNvSpPr/>
          <p:nvPr/>
        </p:nvSpPr>
        <p:spPr>
          <a:xfrm>
            <a:off x="8515337" y="5470248"/>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8</a:t>
            </a:r>
          </a:p>
        </p:txBody>
      </p:sp>
      <p:sp>
        <p:nvSpPr>
          <p:cNvPr id="58" name="Rectangular Callout 48">
            <a:extLst>
              <a:ext uri="{FF2B5EF4-FFF2-40B4-BE49-F238E27FC236}">
                <a16:creationId xmlns:a16="http://schemas.microsoft.com/office/drawing/2014/main" id="{A302608F-0B97-4993-BB32-963CF5BE8C7E}"/>
              </a:ext>
            </a:extLst>
          </p:cNvPr>
          <p:cNvSpPr/>
          <p:nvPr/>
        </p:nvSpPr>
        <p:spPr>
          <a:xfrm>
            <a:off x="4659578" y="1067015"/>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1</a:t>
            </a:r>
          </a:p>
        </p:txBody>
      </p:sp>
      <p:sp>
        <p:nvSpPr>
          <p:cNvPr id="59" name="Rectangular Callout 48">
            <a:extLst>
              <a:ext uri="{FF2B5EF4-FFF2-40B4-BE49-F238E27FC236}">
                <a16:creationId xmlns:a16="http://schemas.microsoft.com/office/drawing/2014/main" id="{393BBE4B-3490-4BD8-AE8D-1079113B08B4}"/>
              </a:ext>
            </a:extLst>
          </p:cNvPr>
          <p:cNvSpPr/>
          <p:nvPr/>
        </p:nvSpPr>
        <p:spPr>
          <a:xfrm>
            <a:off x="2393516" y="1772964"/>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2</a:t>
            </a:r>
          </a:p>
        </p:txBody>
      </p:sp>
      <p:sp>
        <p:nvSpPr>
          <p:cNvPr id="38" name="Rectangle 37"/>
          <p:cNvSpPr/>
          <p:nvPr/>
        </p:nvSpPr>
        <p:spPr>
          <a:xfrm>
            <a:off x="1903185" y="5204435"/>
            <a:ext cx="4342524" cy="1303728"/>
          </a:xfrm>
          <a:prstGeom prst="rect">
            <a:avLst/>
          </a:prstGeom>
          <a:noFill/>
          <a:ln>
            <a:solidFill>
              <a:srgbClr val="007A8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0" name="Rectangular Callout 48">
            <a:extLst>
              <a:ext uri="{FF2B5EF4-FFF2-40B4-BE49-F238E27FC236}">
                <a16:creationId xmlns:a16="http://schemas.microsoft.com/office/drawing/2014/main" id="{393BBE4B-3490-4BD8-AE8D-1079113B08B4}"/>
              </a:ext>
            </a:extLst>
          </p:cNvPr>
          <p:cNvSpPr/>
          <p:nvPr/>
        </p:nvSpPr>
        <p:spPr>
          <a:xfrm>
            <a:off x="2082648" y="2928337"/>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3</a:t>
            </a:r>
          </a:p>
        </p:txBody>
      </p:sp>
      <p:sp>
        <p:nvSpPr>
          <p:cNvPr id="61" name="Rectangular Callout 48">
            <a:extLst>
              <a:ext uri="{FF2B5EF4-FFF2-40B4-BE49-F238E27FC236}">
                <a16:creationId xmlns:a16="http://schemas.microsoft.com/office/drawing/2014/main" id="{51BA0920-CEDE-40A8-9D97-432C70DAA091}"/>
              </a:ext>
            </a:extLst>
          </p:cNvPr>
          <p:cNvSpPr/>
          <p:nvPr/>
        </p:nvSpPr>
        <p:spPr>
          <a:xfrm>
            <a:off x="2083492" y="3379587"/>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4</a:t>
            </a:r>
          </a:p>
        </p:txBody>
      </p:sp>
      <p:sp>
        <p:nvSpPr>
          <p:cNvPr id="62" name="Rectangular Callout 61">
            <a:extLst>
              <a:ext uri="{FF2B5EF4-FFF2-40B4-BE49-F238E27FC236}">
                <a16:creationId xmlns:a16="http://schemas.microsoft.com/office/drawing/2014/main" id="{4C65DA7A-C605-48D5-A748-0381459E26B4}"/>
              </a:ext>
            </a:extLst>
          </p:cNvPr>
          <p:cNvSpPr/>
          <p:nvPr/>
        </p:nvSpPr>
        <p:spPr>
          <a:xfrm>
            <a:off x="2082648" y="4348977"/>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5</a:t>
            </a:r>
          </a:p>
        </p:txBody>
      </p:sp>
      <p:sp>
        <p:nvSpPr>
          <p:cNvPr id="63" name="Rectangular Callout 48">
            <a:extLst>
              <a:ext uri="{FF2B5EF4-FFF2-40B4-BE49-F238E27FC236}">
                <a16:creationId xmlns:a16="http://schemas.microsoft.com/office/drawing/2014/main" id="{C1FC82D1-4D11-43C9-94D7-1B087FC92C83}"/>
              </a:ext>
            </a:extLst>
          </p:cNvPr>
          <p:cNvSpPr/>
          <p:nvPr/>
        </p:nvSpPr>
        <p:spPr>
          <a:xfrm>
            <a:off x="1872890" y="5095383"/>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6</a:t>
            </a:r>
          </a:p>
        </p:txBody>
      </p:sp>
      <p:sp>
        <p:nvSpPr>
          <p:cNvPr id="64" name="Rectangular Callout 48">
            <a:extLst>
              <a:ext uri="{FF2B5EF4-FFF2-40B4-BE49-F238E27FC236}">
                <a16:creationId xmlns:a16="http://schemas.microsoft.com/office/drawing/2014/main" id="{9D777ABB-BE11-4A0B-891C-DAF99AE8A60D}"/>
              </a:ext>
            </a:extLst>
          </p:cNvPr>
          <p:cNvSpPr/>
          <p:nvPr/>
        </p:nvSpPr>
        <p:spPr>
          <a:xfrm>
            <a:off x="2603274" y="5349991"/>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7</a:t>
            </a:r>
          </a:p>
        </p:txBody>
      </p:sp>
      <p:sp>
        <p:nvSpPr>
          <p:cNvPr id="65" name="Rectangular Callout 48">
            <a:extLst>
              <a:ext uri="{FF2B5EF4-FFF2-40B4-BE49-F238E27FC236}">
                <a16:creationId xmlns:a16="http://schemas.microsoft.com/office/drawing/2014/main" id="{61D5D981-C569-4913-918C-6014F1279AC2}"/>
              </a:ext>
            </a:extLst>
          </p:cNvPr>
          <p:cNvSpPr/>
          <p:nvPr/>
        </p:nvSpPr>
        <p:spPr>
          <a:xfrm>
            <a:off x="5442656" y="940899"/>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9</a:t>
            </a:r>
          </a:p>
        </p:txBody>
      </p:sp>
      <p:sp>
        <p:nvSpPr>
          <p:cNvPr id="66" name="Rectangular Callout 48">
            <a:extLst>
              <a:ext uri="{FF2B5EF4-FFF2-40B4-BE49-F238E27FC236}">
                <a16:creationId xmlns:a16="http://schemas.microsoft.com/office/drawing/2014/main" id="{61D5D981-C569-4913-918C-6014F1279AC2}"/>
              </a:ext>
            </a:extLst>
          </p:cNvPr>
          <p:cNvSpPr/>
          <p:nvPr/>
        </p:nvSpPr>
        <p:spPr>
          <a:xfrm>
            <a:off x="6025837" y="1067014"/>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10</a:t>
            </a:r>
          </a:p>
        </p:txBody>
      </p:sp>
      <p:sp>
        <p:nvSpPr>
          <p:cNvPr id="67" name="Rectangular Callout 48">
            <a:extLst>
              <a:ext uri="{FF2B5EF4-FFF2-40B4-BE49-F238E27FC236}">
                <a16:creationId xmlns:a16="http://schemas.microsoft.com/office/drawing/2014/main" id="{61D5D981-C569-4913-918C-6014F1279AC2}"/>
              </a:ext>
            </a:extLst>
          </p:cNvPr>
          <p:cNvSpPr/>
          <p:nvPr/>
        </p:nvSpPr>
        <p:spPr>
          <a:xfrm>
            <a:off x="8540841" y="6081382"/>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9</a:t>
            </a:r>
          </a:p>
        </p:txBody>
      </p:sp>
      <p:sp>
        <p:nvSpPr>
          <p:cNvPr id="32" name="TextBox 31"/>
          <p:cNvSpPr txBox="1"/>
          <p:nvPr/>
        </p:nvSpPr>
        <p:spPr>
          <a:xfrm>
            <a:off x="8960357" y="152845"/>
            <a:ext cx="3013475" cy="598379"/>
          </a:xfrm>
          <a:prstGeom prst="rect">
            <a:avLst/>
          </a:prstGeom>
          <a:noFill/>
        </p:spPr>
        <p:txBody>
          <a:bodyPr wrap="none" rtlCol="0">
            <a:spAutoFit/>
          </a:bodyPr>
          <a:lstStyle/>
          <a:p>
            <a:r>
              <a:rPr lang="en-US" sz="1071">
                <a:latin typeface="Segoe UI" charset="0"/>
                <a:ea typeface="Segoe UI" charset="0"/>
                <a:cs typeface="Segoe UI" charset="0"/>
              </a:rPr>
              <a:t>Visible label: Send Link to &lt;Document name&gt;</a:t>
            </a:r>
          </a:p>
          <a:p>
            <a:r>
              <a:rPr lang="en-US" sz="1071">
                <a:latin typeface="Segoe UI" charset="0"/>
                <a:ea typeface="Segoe UI" charset="0"/>
                <a:cs typeface="Segoe UI" charset="0"/>
              </a:rPr>
              <a:t>Label: Send Link to &lt;Document name&gt;</a:t>
            </a:r>
          </a:p>
          <a:p>
            <a:r>
              <a:rPr lang="en-US" sz="1071">
                <a:latin typeface="Segoe UI" charset="0"/>
                <a:ea typeface="Segoe UI" charset="0"/>
                <a:cs typeface="Segoe UI" charset="0"/>
              </a:rPr>
              <a:t>Role: Header</a:t>
            </a:r>
          </a:p>
        </p:txBody>
      </p:sp>
      <p:sp>
        <p:nvSpPr>
          <p:cNvPr id="34" name="TextBox 33"/>
          <p:cNvSpPr txBox="1"/>
          <p:nvPr/>
        </p:nvSpPr>
        <p:spPr>
          <a:xfrm>
            <a:off x="8960356" y="936689"/>
            <a:ext cx="3356807" cy="766448"/>
          </a:xfrm>
          <a:prstGeom prst="rect">
            <a:avLst/>
          </a:prstGeom>
          <a:noFill/>
        </p:spPr>
        <p:txBody>
          <a:bodyPr wrap="none" rtlCol="0">
            <a:spAutoFit/>
          </a:bodyPr>
          <a:lstStyle/>
          <a:p>
            <a:r>
              <a:rPr lang="en-US" sz="1071">
                <a:latin typeface="Segoe UI" charset="0"/>
                <a:ea typeface="Segoe UI" charset="0"/>
                <a:cs typeface="Segoe UI" charset="0"/>
              </a:rPr>
              <a:t>Visible label: Link settings: Only people in Microsoft</a:t>
            </a:r>
            <a:br>
              <a:rPr lang="en-US" sz="1071">
                <a:latin typeface="Segoe UI" charset="0"/>
                <a:ea typeface="Segoe UI" charset="0"/>
                <a:cs typeface="Segoe UI" charset="0"/>
              </a:rPr>
            </a:br>
            <a:r>
              <a:rPr lang="en-US" sz="1071">
                <a:latin typeface="Segoe UI" charset="0"/>
                <a:ea typeface="Segoe UI" charset="0"/>
                <a:cs typeface="Segoe UI" charset="0"/>
              </a:rPr>
              <a:t>with the link can view and edit.</a:t>
            </a:r>
          </a:p>
          <a:p>
            <a:r>
              <a:rPr lang="en-US" sz="1071">
                <a:latin typeface="Segoe UI" charset="0"/>
                <a:ea typeface="Segoe UI" charset="0"/>
                <a:cs typeface="Segoe UI" charset="0"/>
              </a:rPr>
              <a:t>Label:</a:t>
            </a:r>
          </a:p>
          <a:p>
            <a:r>
              <a:rPr lang="en-US" sz="1071">
                <a:latin typeface="Segoe UI" charset="0"/>
                <a:ea typeface="Segoe UI" charset="0"/>
                <a:cs typeface="Segoe UI" charset="0"/>
              </a:rPr>
              <a:t>Role: Setting</a:t>
            </a:r>
          </a:p>
        </p:txBody>
      </p:sp>
      <p:sp>
        <p:nvSpPr>
          <p:cNvPr id="35" name="TextBox 34"/>
          <p:cNvSpPr txBox="1"/>
          <p:nvPr/>
        </p:nvSpPr>
        <p:spPr>
          <a:xfrm>
            <a:off x="8965309" y="1844096"/>
            <a:ext cx="2859793" cy="598379"/>
          </a:xfrm>
          <a:prstGeom prst="rect">
            <a:avLst/>
          </a:prstGeom>
          <a:noFill/>
        </p:spPr>
        <p:txBody>
          <a:bodyPr wrap="none" rtlCol="0">
            <a:spAutoFit/>
          </a:bodyPr>
          <a:lstStyle/>
          <a:p>
            <a:r>
              <a:rPr lang="en-US" sz="1071">
                <a:latin typeface="Segoe UI" charset="0"/>
                <a:ea typeface="Segoe UI" charset="0"/>
                <a:cs typeface="Segoe UI" charset="0"/>
              </a:rPr>
              <a:t>Visible label: Enter a name or email address</a:t>
            </a:r>
          </a:p>
          <a:p>
            <a:r>
              <a:rPr lang="en-US" sz="1071">
                <a:latin typeface="Segoe UI" charset="0"/>
                <a:ea typeface="Segoe UI" charset="0"/>
                <a:cs typeface="Segoe UI" charset="0"/>
              </a:rPr>
              <a:t>Label:</a:t>
            </a:r>
          </a:p>
          <a:p>
            <a:r>
              <a:rPr lang="en-US" sz="1071">
                <a:latin typeface="Segoe UI" charset="0"/>
                <a:ea typeface="Segoe UI" charset="0"/>
                <a:cs typeface="Segoe UI" charset="0"/>
              </a:rPr>
              <a:t>Role: text box</a:t>
            </a:r>
          </a:p>
        </p:txBody>
      </p:sp>
      <p:sp>
        <p:nvSpPr>
          <p:cNvPr id="36" name="TextBox 35"/>
          <p:cNvSpPr txBox="1"/>
          <p:nvPr/>
        </p:nvSpPr>
        <p:spPr>
          <a:xfrm>
            <a:off x="8985103" y="2592603"/>
            <a:ext cx="2606382" cy="598379"/>
          </a:xfrm>
          <a:prstGeom prst="rect">
            <a:avLst/>
          </a:prstGeom>
          <a:noFill/>
        </p:spPr>
        <p:txBody>
          <a:bodyPr wrap="none" rtlCol="0">
            <a:spAutoFit/>
          </a:bodyPr>
          <a:lstStyle/>
          <a:p>
            <a:r>
              <a:rPr lang="en-US" sz="1071">
                <a:latin typeface="Segoe UI" charset="0"/>
                <a:ea typeface="Segoe UI" charset="0"/>
                <a:cs typeface="Segoe UI" charset="0"/>
              </a:rPr>
              <a:t>Visible label:  Add a message (optional)</a:t>
            </a:r>
          </a:p>
          <a:p>
            <a:r>
              <a:rPr lang="en-US" sz="1071">
                <a:latin typeface="Segoe UI" charset="0"/>
                <a:ea typeface="Segoe UI" charset="0"/>
                <a:cs typeface="Segoe UI" charset="0"/>
              </a:rPr>
              <a:t>Label:</a:t>
            </a:r>
          </a:p>
          <a:p>
            <a:r>
              <a:rPr lang="en-US" sz="1071">
                <a:latin typeface="Segoe UI" charset="0"/>
                <a:ea typeface="Segoe UI" charset="0"/>
                <a:cs typeface="Segoe UI" charset="0"/>
              </a:rPr>
              <a:t>Role: text box</a:t>
            </a:r>
          </a:p>
        </p:txBody>
      </p:sp>
      <p:sp>
        <p:nvSpPr>
          <p:cNvPr id="37" name="TextBox 36"/>
          <p:cNvSpPr txBox="1"/>
          <p:nvPr/>
        </p:nvSpPr>
        <p:spPr>
          <a:xfrm>
            <a:off x="8985103" y="3304593"/>
            <a:ext cx="2572047" cy="598379"/>
          </a:xfrm>
          <a:prstGeom prst="rect">
            <a:avLst/>
          </a:prstGeom>
          <a:noFill/>
        </p:spPr>
        <p:txBody>
          <a:bodyPr wrap="square" rtlCol="0">
            <a:spAutoFit/>
          </a:bodyPr>
          <a:lstStyle/>
          <a:p>
            <a:r>
              <a:rPr lang="en-US" sz="1071">
                <a:latin typeface="Segoe UI" charset="0"/>
                <a:ea typeface="Segoe UI" charset="0"/>
                <a:cs typeface="Segoe UI" charset="0"/>
              </a:rPr>
              <a:t>Visible label: Send  </a:t>
            </a:r>
          </a:p>
          <a:p>
            <a:r>
              <a:rPr lang="en-US" sz="1071">
                <a:latin typeface="Segoe UI" charset="0"/>
                <a:ea typeface="Segoe UI" charset="0"/>
                <a:cs typeface="Segoe UI" charset="0"/>
              </a:rPr>
              <a:t>Label:</a:t>
            </a:r>
          </a:p>
          <a:p>
            <a:r>
              <a:rPr lang="en-US" sz="1071">
                <a:latin typeface="Segoe UI" charset="0"/>
                <a:ea typeface="Segoe UI" charset="0"/>
                <a:cs typeface="Segoe UI" charset="0"/>
              </a:rPr>
              <a:t>Role: Button</a:t>
            </a:r>
          </a:p>
        </p:txBody>
      </p:sp>
      <p:sp>
        <p:nvSpPr>
          <p:cNvPr id="39" name="Rectangular Callout 48">
            <a:extLst>
              <a:ext uri="{FF2B5EF4-FFF2-40B4-BE49-F238E27FC236}">
                <a16:creationId xmlns:a16="http://schemas.microsoft.com/office/drawing/2014/main" id="{9D777ABB-BE11-4A0B-891C-DAF99AE8A60D}"/>
              </a:ext>
            </a:extLst>
          </p:cNvPr>
          <p:cNvSpPr/>
          <p:nvPr/>
        </p:nvSpPr>
        <p:spPr>
          <a:xfrm>
            <a:off x="3654929" y="5349990"/>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8</a:t>
            </a:r>
          </a:p>
        </p:txBody>
      </p:sp>
      <p:sp>
        <p:nvSpPr>
          <p:cNvPr id="40" name="TextBox 39"/>
          <p:cNvSpPr txBox="1"/>
          <p:nvPr/>
        </p:nvSpPr>
        <p:spPr>
          <a:xfrm>
            <a:off x="9036408" y="3995913"/>
            <a:ext cx="2572047" cy="598379"/>
          </a:xfrm>
          <a:prstGeom prst="rect">
            <a:avLst/>
          </a:prstGeom>
          <a:noFill/>
        </p:spPr>
        <p:txBody>
          <a:bodyPr wrap="square" rtlCol="0">
            <a:spAutoFit/>
          </a:bodyPr>
          <a:lstStyle/>
          <a:p>
            <a:r>
              <a:rPr lang="en-US" sz="1071">
                <a:latin typeface="Segoe UI" charset="0"/>
                <a:ea typeface="Segoe UI" charset="0"/>
                <a:cs typeface="Segoe UI" charset="0"/>
              </a:rPr>
              <a:t>Visible label: </a:t>
            </a:r>
          </a:p>
          <a:p>
            <a:r>
              <a:rPr lang="en-US" sz="1071">
                <a:latin typeface="Segoe UI" charset="0"/>
                <a:ea typeface="Segoe UI" charset="0"/>
                <a:cs typeface="Segoe UI" charset="0"/>
              </a:rPr>
              <a:t>Label: Other ways to share link</a:t>
            </a:r>
            <a:br>
              <a:rPr lang="en-US" sz="1071">
                <a:latin typeface="Segoe UI" charset="0"/>
                <a:ea typeface="Segoe UI" charset="0"/>
                <a:cs typeface="Segoe UI" charset="0"/>
              </a:rPr>
            </a:br>
            <a:r>
              <a:rPr lang="en-US" sz="1071">
                <a:latin typeface="Segoe UI" charset="0"/>
                <a:ea typeface="Segoe UI" charset="0"/>
                <a:cs typeface="Segoe UI" charset="0"/>
              </a:rPr>
              <a:t>Role: Group (Not a tab stop)</a:t>
            </a:r>
          </a:p>
        </p:txBody>
      </p:sp>
      <p:sp>
        <p:nvSpPr>
          <p:cNvPr id="69" name="TextBox 68"/>
          <p:cNvSpPr txBox="1"/>
          <p:nvPr/>
        </p:nvSpPr>
        <p:spPr>
          <a:xfrm>
            <a:off x="9036408" y="4679666"/>
            <a:ext cx="2572047" cy="598379"/>
          </a:xfrm>
          <a:prstGeom prst="rect">
            <a:avLst/>
          </a:prstGeom>
          <a:noFill/>
        </p:spPr>
        <p:txBody>
          <a:bodyPr wrap="square" rtlCol="0">
            <a:spAutoFit/>
          </a:bodyPr>
          <a:lstStyle/>
          <a:p>
            <a:r>
              <a:rPr lang="en-US" sz="1071">
                <a:latin typeface="Segoe UI" charset="0"/>
                <a:ea typeface="Segoe UI" charset="0"/>
                <a:cs typeface="Segoe UI" charset="0"/>
              </a:rPr>
              <a:t>Visible label: Copy Link</a:t>
            </a:r>
          </a:p>
          <a:p>
            <a:r>
              <a:rPr lang="en-US" sz="1071">
                <a:latin typeface="Segoe UI" charset="0"/>
                <a:ea typeface="Segoe UI" charset="0"/>
                <a:cs typeface="Segoe UI" charset="0"/>
              </a:rPr>
              <a:t>Label:</a:t>
            </a:r>
          </a:p>
          <a:p>
            <a:r>
              <a:rPr lang="en-US" sz="1071">
                <a:latin typeface="Segoe UI" charset="0"/>
                <a:ea typeface="Segoe UI" charset="0"/>
                <a:cs typeface="Segoe UI" charset="0"/>
              </a:rPr>
              <a:t>Role: Button</a:t>
            </a:r>
          </a:p>
        </p:txBody>
      </p:sp>
      <p:sp>
        <p:nvSpPr>
          <p:cNvPr id="70" name="TextBox 69"/>
          <p:cNvSpPr txBox="1"/>
          <p:nvPr/>
        </p:nvSpPr>
        <p:spPr>
          <a:xfrm>
            <a:off x="9036408" y="5409188"/>
            <a:ext cx="2572047" cy="598379"/>
          </a:xfrm>
          <a:prstGeom prst="rect">
            <a:avLst/>
          </a:prstGeom>
          <a:noFill/>
        </p:spPr>
        <p:txBody>
          <a:bodyPr wrap="square" rtlCol="0">
            <a:spAutoFit/>
          </a:bodyPr>
          <a:lstStyle/>
          <a:p>
            <a:r>
              <a:rPr lang="en-US" sz="1071">
                <a:latin typeface="Segoe UI" charset="0"/>
                <a:ea typeface="Segoe UI" charset="0"/>
                <a:cs typeface="Segoe UI" charset="0"/>
              </a:rPr>
              <a:t>Visible label: Outlook</a:t>
            </a:r>
          </a:p>
          <a:p>
            <a:r>
              <a:rPr lang="en-US" sz="1071">
                <a:latin typeface="Segoe UI" charset="0"/>
                <a:ea typeface="Segoe UI" charset="0"/>
                <a:cs typeface="Segoe UI" charset="0"/>
              </a:rPr>
              <a:t>Label:</a:t>
            </a:r>
          </a:p>
          <a:p>
            <a:r>
              <a:rPr lang="en-US" sz="1071">
                <a:latin typeface="Segoe UI" charset="0"/>
                <a:ea typeface="Segoe UI" charset="0"/>
                <a:cs typeface="Segoe UI" charset="0"/>
              </a:rPr>
              <a:t>Role: Button</a:t>
            </a:r>
          </a:p>
        </p:txBody>
      </p:sp>
      <p:sp>
        <p:nvSpPr>
          <p:cNvPr id="71" name="TextBox 70"/>
          <p:cNvSpPr txBox="1"/>
          <p:nvPr/>
        </p:nvSpPr>
        <p:spPr>
          <a:xfrm>
            <a:off x="8985103" y="6015789"/>
            <a:ext cx="2572047" cy="598379"/>
          </a:xfrm>
          <a:prstGeom prst="rect">
            <a:avLst/>
          </a:prstGeom>
          <a:noFill/>
        </p:spPr>
        <p:txBody>
          <a:bodyPr wrap="square" rtlCol="0">
            <a:spAutoFit/>
          </a:bodyPr>
          <a:lstStyle/>
          <a:p>
            <a:r>
              <a:rPr lang="en-US" sz="1071">
                <a:latin typeface="Segoe UI" charset="0"/>
                <a:ea typeface="Segoe UI" charset="0"/>
                <a:cs typeface="Segoe UI" charset="0"/>
              </a:rPr>
              <a:t>Label More options:</a:t>
            </a:r>
          </a:p>
          <a:p>
            <a:r>
              <a:rPr lang="en-US" sz="1071">
                <a:latin typeface="Segoe UI" charset="0"/>
                <a:ea typeface="Segoe UI" charset="0"/>
                <a:cs typeface="Segoe UI" charset="0"/>
              </a:rPr>
              <a:t>Role: Button</a:t>
            </a:r>
          </a:p>
          <a:p>
            <a:r>
              <a:rPr lang="en-US" sz="1071" err="1">
                <a:latin typeface="Segoe UI" charset="0"/>
                <a:ea typeface="Segoe UI" charset="0"/>
                <a:cs typeface="Segoe UI" charset="0"/>
              </a:rPr>
              <a:t>Tooltop</a:t>
            </a:r>
            <a:r>
              <a:rPr lang="en-US" sz="1071">
                <a:latin typeface="Segoe UI" charset="0"/>
                <a:ea typeface="Segoe UI" charset="0"/>
                <a:cs typeface="Segoe UI" charset="0"/>
              </a:rPr>
              <a:t>: Popup</a:t>
            </a:r>
          </a:p>
        </p:txBody>
      </p:sp>
      <p:sp>
        <p:nvSpPr>
          <p:cNvPr id="73" name="Rectangular Callout 48">
            <a:extLst>
              <a:ext uri="{FF2B5EF4-FFF2-40B4-BE49-F238E27FC236}">
                <a16:creationId xmlns:a16="http://schemas.microsoft.com/office/drawing/2014/main" id="{61D5D981-C569-4913-918C-6014F1279AC2}"/>
              </a:ext>
            </a:extLst>
          </p:cNvPr>
          <p:cNvSpPr/>
          <p:nvPr/>
        </p:nvSpPr>
        <p:spPr>
          <a:xfrm>
            <a:off x="8540841" y="6629909"/>
            <a:ext cx="419516" cy="276057"/>
          </a:xfrm>
          <a:prstGeom prst="wedgeRectCallout">
            <a:avLst>
              <a:gd name="adj1" fmla="val -34278"/>
              <a:gd name="adj2" fmla="val 72438"/>
            </a:avLst>
          </a:prstGeom>
          <a:solidFill>
            <a:srgbClr val="007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a:latin typeface="Segoe UI" charset="0"/>
                <a:ea typeface="Segoe UI" charset="0"/>
                <a:cs typeface="Segoe UI" charset="0"/>
              </a:rPr>
              <a:t>10</a:t>
            </a:r>
          </a:p>
        </p:txBody>
      </p:sp>
      <p:sp>
        <p:nvSpPr>
          <p:cNvPr id="74" name="TextBox 73"/>
          <p:cNvSpPr txBox="1"/>
          <p:nvPr/>
        </p:nvSpPr>
        <p:spPr>
          <a:xfrm>
            <a:off x="8985103" y="6564316"/>
            <a:ext cx="2572047" cy="430309"/>
          </a:xfrm>
          <a:prstGeom prst="rect">
            <a:avLst/>
          </a:prstGeom>
          <a:noFill/>
        </p:spPr>
        <p:txBody>
          <a:bodyPr wrap="square" rtlCol="0">
            <a:spAutoFit/>
          </a:bodyPr>
          <a:lstStyle/>
          <a:p>
            <a:r>
              <a:rPr lang="en-US" sz="1071">
                <a:latin typeface="Segoe UI" charset="0"/>
                <a:ea typeface="Segoe UI" charset="0"/>
                <a:cs typeface="Segoe UI" charset="0"/>
              </a:rPr>
              <a:t>Label: Close</a:t>
            </a:r>
          </a:p>
          <a:p>
            <a:r>
              <a:rPr lang="en-US" sz="1071">
                <a:latin typeface="Segoe UI" charset="0"/>
                <a:ea typeface="Segoe UI" charset="0"/>
                <a:cs typeface="Segoe UI" charset="0"/>
              </a:rPr>
              <a:t>Role: Button</a:t>
            </a:r>
          </a:p>
        </p:txBody>
      </p:sp>
    </p:spTree>
    <p:extLst>
      <p:ext uri="{BB962C8B-B14F-4D97-AF65-F5344CB8AC3E}">
        <p14:creationId xmlns:p14="http://schemas.microsoft.com/office/powerpoint/2010/main" val="12566046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9256E1-9B34-47B0-87C4-13C1A0AF7D38}"/>
              </a:ext>
            </a:extLst>
          </p:cNvPr>
          <p:cNvSpPr>
            <a:spLocks noGrp="1"/>
          </p:cNvSpPr>
          <p:nvPr>
            <p:ph type="title"/>
          </p:nvPr>
        </p:nvSpPr>
        <p:spPr>
          <a:xfrm>
            <a:off x="274639" y="1209973"/>
            <a:ext cx="10056812" cy="2179058"/>
          </a:xfrm>
        </p:spPr>
        <p:txBody>
          <a:bodyPr/>
          <a:lstStyle/>
          <a:p>
            <a:r>
              <a:rPr lang="en-US" dirty="0"/>
              <a:t>Share a document using voice</a:t>
            </a:r>
          </a:p>
        </p:txBody>
      </p:sp>
      <p:sp>
        <p:nvSpPr>
          <p:cNvPr id="2" name="Text Placeholder 1">
            <a:extLst>
              <a:ext uri="{FF2B5EF4-FFF2-40B4-BE49-F238E27FC236}">
                <a16:creationId xmlns:a16="http://schemas.microsoft.com/office/drawing/2014/main" id="{5E30D41D-DF37-4D90-A667-DCB860F214FF}"/>
              </a:ext>
            </a:extLst>
          </p:cNvPr>
          <p:cNvSpPr>
            <a:spLocks noGrp="1"/>
          </p:cNvSpPr>
          <p:nvPr>
            <p:ph type="body" sz="quarter" idx="12"/>
          </p:nvPr>
        </p:nvSpPr>
        <p:spPr/>
        <p:txBody>
          <a:bodyPr/>
          <a:lstStyle/>
          <a:p>
            <a:r>
              <a:rPr lang="en-US" dirty="0"/>
              <a:t>Ben Truelove</a:t>
            </a:r>
          </a:p>
        </p:txBody>
      </p:sp>
    </p:spTree>
    <p:custDataLst>
      <p:tags r:id="rId1"/>
    </p:custDataLst>
    <p:extLst>
      <p:ext uri="{BB962C8B-B14F-4D97-AF65-F5344CB8AC3E}">
        <p14:creationId xmlns:p14="http://schemas.microsoft.com/office/powerpoint/2010/main" val="27457401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7A3DE-801B-4FE3-A73D-315288D4E420}"/>
              </a:ext>
            </a:extLst>
          </p:cNvPr>
          <p:cNvSpPr>
            <a:spLocks noGrp="1"/>
          </p:cNvSpPr>
          <p:nvPr>
            <p:ph type="title"/>
          </p:nvPr>
        </p:nvSpPr>
        <p:spPr>
          <a:xfrm>
            <a:off x="276325" y="3038606"/>
            <a:ext cx="11886192" cy="917314"/>
          </a:xfrm>
        </p:spPr>
        <p:txBody>
          <a:bodyPr/>
          <a:lstStyle/>
          <a:p>
            <a:pPr algn="ctr"/>
            <a:r>
              <a:rPr lang="en-US"/>
              <a:t>New work from the past year </a:t>
            </a:r>
          </a:p>
        </p:txBody>
      </p:sp>
      <p:pic>
        <p:nvPicPr>
          <p:cNvPr id="4" name="Picture 3" descr="Screenshot of the Enhanced SharePoint Home">
            <a:extLst>
              <a:ext uri="{FF2B5EF4-FFF2-40B4-BE49-F238E27FC236}">
                <a16:creationId xmlns:a16="http://schemas.microsoft.com/office/drawing/2014/main" id="{F39FDD67-528B-4231-AEAD-375358868B3F}"/>
              </a:ext>
            </a:extLst>
          </p:cNvPr>
          <p:cNvPicPr>
            <a:picLocks noChangeAspect="1"/>
          </p:cNvPicPr>
          <p:nvPr/>
        </p:nvPicPr>
        <p:blipFill>
          <a:blip r:embed="rId3"/>
          <a:stretch>
            <a:fillRect/>
          </a:stretch>
        </p:blipFill>
        <p:spPr>
          <a:xfrm>
            <a:off x="1766" y="77222"/>
            <a:ext cx="6033647" cy="3561861"/>
          </a:xfrm>
          <a:prstGeom prst="rect">
            <a:avLst/>
          </a:prstGeom>
          <a:effectLst>
            <a:outerShdw blurRad="203200" dist="38100" dir="2700000" algn="tl" rotWithShape="0">
              <a:prstClr val="black">
                <a:alpha val="16000"/>
              </a:prstClr>
            </a:outerShdw>
          </a:effectLst>
        </p:spPr>
      </p:pic>
      <p:pic>
        <p:nvPicPr>
          <p:cNvPr id="5" name="Picture 4" descr="Screenshot of the SharePoint Enhaced Document Library Experience">
            <a:extLst>
              <a:ext uri="{FF2B5EF4-FFF2-40B4-BE49-F238E27FC236}">
                <a16:creationId xmlns:a16="http://schemas.microsoft.com/office/drawing/2014/main" id="{7B7331E1-7217-41C8-B60F-0E066EE95EFA}"/>
              </a:ext>
            </a:extLst>
          </p:cNvPr>
          <p:cNvPicPr>
            <a:picLocks noChangeAspect="1"/>
          </p:cNvPicPr>
          <p:nvPr/>
        </p:nvPicPr>
        <p:blipFill>
          <a:blip r:embed="rId4"/>
          <a:stretch>
            <a:fillRect/>
          </a:stretch>
        </p:blipFill>
        <p:spPr>
          <a:xfrm>
            <a:off x="5003124" y="226671"/>
            <a:ext cx="7431589" cy="4141872"/>
          </a:xfrm>
          <a:prstGeom prst="rect">
            <a:avLst/>
          </a:prstGeom>
          <a:effectLst>
            <a:outerShdw blurRad="203200" dist="38100" dir="2700000" algn="tl" rotWithShape="0">
              <a:prstClr val="black">
                <a:alpha val="16000"/>
              </a:prstClr>
            </a:outerShdw>
          </a:effectLst>
        </p:spPr>
      </p:pic>
      <p:pic>
        <p:nvPicPr>
          <p:cNvPr id="6" name="Picture 5" descr="Screenshot of the SharePoint Site Settings Experience">
            <a:extLst>
              <a:ext uri="{FF2B5EF4-FFF2-40B4-BE49-F238E27FC236}">
                <a16:creationId xmlns:a16="http://schemas.microsoft.com/office/drawing/2014/main" id="{E6DE4D03-C1A0-4A0F-921D-7EEF205E73D9}"/>
              </a:ext>
            </a:extLst>
          </p:cNvPr>
          <p:cNvPicPr>
            <a:picLocks noChangeAspect="1"/>
          </p:cNvPicPr>
          <p:nvPr/>
        </p:nvPicPr>
        <p:blipFill>
          <a:blip r:embed="rId5"/>
          <a:stretch>
            <a:fillRect/>
          </a:stretch>
        </p:blipFill>
        <p:spPr>
          <a:xfrm>
            <a:off x="10341678" y="3894201"/>
            <a:ext cx="2093035" cy="3070927"/>
          </a:xfrm>
          <a:prstGeom prst="rect">
            <a:avLst/>
          </a:prstGeom>
          <a:effectLst>
            <a:outerShdw blurRad="203200" dist="38100" dir="2700000" algn="tl" rotWithShape="0">
              <a:prstClr val="black">
                <a:alpha val="16000"/>
              </a:prstClr>
            </a:outerShdw>
          </a:effectLst>
        </p:spPr>
      </p:pic>
      <p:pic>
        <p:nvPicPr>
          <p:cNvPr id="7" name="Picture 6" descr="Screenshot of the SharePoint Create Communication Site Experience">
            <a:extLst>
              <a:ext uri="{FF2B5EF4-FFF2-40B4-BE49-F238E27FC236}">
                <a16:creationId xmlns:a16="http://schemas.microsoft.com/office/drawing/2014/main" id="{C8610BB9-1A5C-48CA-ADBA-E2E7117B68A3}"/>
              </a:ext>
            </a:extLst>
          </p:cNvPr>
          <p:cNvPicPr>
            <a:picLocks noChangeAspect="1"/>
          </p:cNvPicPr>
          <p:nvPr/>
        </p:nvPicPr>
        <p:blipFill>
          <a:blip r:embed="rId6"/>
          <a:stretch>
            <a:fillRect/>
          </a:stretch>
        </p:blipFill>
        <p:spPr>
          <a:xfrm>
            <a:off x="1763" y="3686665"/>
            <a:ext cx="5477403" cy="3244448"/>
          </a:xfrm>
          <a:prstGeom prst="rect">
            <a:avLst/>
          </a:prstGeom>
          <a:effectLst>
            <a:outerShdw blurRad="203200" dist="38100" dir="2700000" algn="tl" rotWithShape="0">
              <a:prstClr val="black">
                <a:alpha val="16000"/>
              </a:prstClr>
            </a:outerShdw>
          </a:effectLst>
        </p:spPr>
      </p:pic>
      <p:pic>
        <p:nvPicPr>
          <p:cNvPr id="8" name="Picture 7" descr="Screenshot of the SharePoint Communication Site Experience">
            <a:extLst>
              <a:ext uri="{FF2B5EF4-FFF2-40B4-BE49-F238E27FC236}">
                <a16:creationId xmlns:a16="http://schemas.microsoft.com/office/drawing/2014/main" id="{84A10683-A2C8-4235-B213-5B3CA9126F98}"/>
              </a:ext>
            </a:extLst>
          </p:cNvPr>
          <p:cNvPicPr>
            <a:picLocks noChangeAspect="1"/>
          </p:cNvPicPr>
          <p:nvPr/>
        </p:nvPicPr>
        <p:blipFill>
          <a:blip r:embed="rId7"/>
          <a:stretch>
            <a:fillRect/>
          </a:stretch>
        </p:blipFill>
        <p:spPr>
          <a:xfrm>
            <a:off x="5391886" y="3700828"/>
            <a:ext cx="5444349" cy="3244448"/>
          </a:xfrm>
          <a:prstGeom prst="rect">
            <a:avLst/>
          </a:prstGeom>
          <a:effectLst>
            <a:outerShdw blurRad="203200" dist="38100" dir="2700000" algn="tl" rotWithShape="0">
              <a:prstClr val="black">
                <a:alpha val="16000"/>
              </a:prstClr>
            </a:outerShdw>
          </a:effectLst>
        </p:spPr>
      </p:pic>
      <p:pic>
        <p:nvPicPr>
          <p:cNvPr id="9" name="Picture 8" descr="Screenshot of the SharePoint authoring experience">
            <a:extLst>
              <a:ext uri="{FF2B5EF4-FFF2-40B4-BE49-F238E27FC236}">
                <a16:creationId xmlns:a16="http://schemas.microsoft.com/office/drawing/2014/main" id="{4E29004F-9CC2-42D5-956C-E1BCB42F95B5}"/>
              </a:ext>
            </a:extLst>
          </p:cNvPr>
          <p:cNvPicPr>
            <a:picLocks noChangeAspect="1"/>
          </p:cNvPicPr>
          <p:nvPr/>
        </p:nvPicPr>
        <p:blipFill>
          <a:blip r:embed="rId8"/>
          <a:stretch>
            <a:fillRect/>
          </a:stretch>
        </p:blipFill>
        <p:spPr>
          <a:xfrm>
            <a:off x="2250338" y="1499460"/>
            <a:ext cx="4438626" cy="2652511"/>
          </a:xfrm>
          <a:prstGeom prst="rect">
            <a:avLst/>
          </a:prstGeom>
          <a:effectLst>
            <a:outerShdw blurRad="203200" dist="38100" dir="2700000" algn="tl" rotWithShape="0">
              <a:prstClr val="black">
                <a:alpha val="16000"/>
              </a:prstClr>
            </a:outerShdw>
          </a:effectLst>
        </p:spPr>
      </p:pic>
      <p:pic>
        <p:nvPicPr>
          <p:cNvPr id="10" name="Picture 9" descr="Screenshot of the iOS SharePoint app experience" title="SharePoint iOS app">
            <a:extLst>
              <a:ext uri="{FF2B5EF4-FFF2-40B4-BE49-F238E27FC236}">
                <a16:creationId xmlns:a16="http://schemas.microsoft.com/office/drawing/2014/main" id="{64D3457F-2A8D-4F7C-840B-7F023AE96106}"/>
              </a:ext>
            </a:extLst>
          </p:cNvPr>
          <p:cNvPicPr>
            <a:picLocks noChangeAspect="1"/>
          </p:cNvPicPr>
          <p:nvPr/>
        </p:nvPicPr>
        <p:blipFill>
          <a:blip r:embed="rId9"/>
          <a:stretch>
            <a:fillRect/>
          </a:stretch>
        </p:blipFill>
        <p:spPr>
          <a:xfrm>
            <a:off x="9605724" y="502315"/>
            <a:ext cx="2026448" cy="3604373"/>
          </a:xfrm>
          <a:prstGeom prst="rect">
            <a:avLst/>
          </a:prstGeom>
          <a:effectLst>
            <a:outerShdw blurRad="203200" dist="38100" dir="2700000" algn="tl" rotWithShape="0">
              <a:prstClr val="black">
                <a:alpha val="16000"/>
              </a:prstClr>
            </a:outerShdw>
          </a:effectLst>
        </p:spPr>
      </p:pic>
      <p:pic>
        <p:nvPicPr>
          <p:cNvPr id="11" name="Picture 10" descr="Screenshot of the SharePoint Android App Sites tab">
            <a:extLst>
              <a:ext uri="{FF2B5EF4-FFF2-40B4-BE49-F238E27FC236}">
                <a16:creationId xmlns:a16="http://schemas.microsoft.com/office/drawing/2014/main" id="{76E74421-2AFE-4868-90AC-19ECBB5C2A2B}"/>
              </a:ext>
            </a:extLst>
          </p:cNvPr>
          <p:cNvPicPr>
            <a:picLocks noChangeAspect="1"/>
          </p:cNvPicPr>
          <p:nvPr/>
        </p:nvPicPr>
        <p:blipFill>
          <a:blip r:embed="rId10"/>
          <a:stretch>
            <a:fillRect/>
          </a:stretch>
        </p:blipFill>
        <p:spPr>
          <a:xfrm>
            <a:off x="7164727" y="451029"/>
            <a:ext cx="2026448" cy="3602572"/>
          </a:xfrm>
          <a:prstGeom prst="rect">
            <a:avLst/>
          </a:prstGeom>
          <a:effectLst>
            <a:outerShdw blurRad="203200" dist="38100" dir="2700000" algn="tl" rotWithShape="0">
              <a:prstClr val="black">
                <a:alpha val="16000"/>
              </a:prstClr>
            </a:outerShdw>
          </a:effectLst>
        </p:spPr>
      </p:pic>
    </p:spTree>
    <p:extLst>
      <p:ext uri="{BB962C8B-B14F-4D97-AF65-F5344CB8AC3E}">
        <p14:creationId xmlns:p14="http://schemas.microsoft.com/office/powerpoint/2010/main" val="359452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49FD7E-8287-4CE0-A32F-DD781A6D961E}"/>
              </a:ext>
            </a:extLst>
          </p:cNvPr>
          <p:cNvSpPr>
            <a:spLocks noGrp="1"/>
          </p:cNvSpPr>
          <p:nvPr>
            <p:ph type="body" sz="quarter" idx="10"/>
          </p:nvPr>
        </p:nvSpPr>
        <p:spPr>
          <a:xfrm>
            <a:off x="274638" y="1212850"/>
            <a:ext cx="11887200" cy="5607689"/>
          </a:xfrm>
        </p:spPr>
        <p:txBody>
          <a:bodyPr/>
          <a:lstStyle/>
          <a:p>
            <a:pPr marL="0" indent="0" defTabSz="932384">
              <a:buNone/>
              <a:tabLst>
                <a:tab pos="338008" algn="l"/>
              </a:tabLst>
              <a:defRPr/>
            </a:pPr>
            <a:r>
              <a:rPr lang="en-US" sz="2800" dirty="0">
                <a:solidFill>
                  <a:schemeClr val="tx1"/>
                </a:solidFill>
                <a:latin typeface="Segoe UI Semilight" panose="020B0402040204020203" pitchFamily="34" charset="0"/>
                <a:cs typeface="Segoe UI Semilight" panose="020B0402040204020203" pitchFamily="34" charset="0"/>
              </a:rPr>
              <a:t>Use the SharePoint Framework</a:t>
            </a:r>
          </a:p>
          <a:p>
            <a:pPr marL="0" indent="0" defTabSz="932384">
              <a:buNone/>
              <a:tabLst>
                <a:tab pos="338008" algn="l"/>
              </a:tabLst>
              <a:defRPr/>
            </a:pPr>
            <a:r>
              <a:rPr lang="en-US" sz="1800" dirty="0">
                <a:solidFill>
                  <a:schemeClr val="tx1"/>
                </a:solidFill>
                <a:latin typeface="Segoe UI Semilight" panose="020B0402040204020203" pitchFamily="34" charset="0"/>
                <a:cs typeface="Segoe UI Semilight" panose="020B0402040204020203" pitchFamily="34" charset="0"/>
              </a:rPr>
              <a:t>Provides full support for client-side SharePoint development, easy integration with SharePoint data, and support for open source tooling.  More info at: </a:t>
            </a:r>
            <a:r>
              <a:rPr lang="en-US" sz="1800" dirty="0">
                <a:solidFill>
                  <a:schemeClr val="tx1"/>
                </a:solidFill>
                <a:latin typeface="Segoe UI Semilight" panose="020B0402040204020203" pitchFamily="34" charset="0"/>
                <a:cs typeface="Segoe UI Semilight" panose="020B0402040204020203" pitchFamily="34" charset="0"/>
                <a:hlinkClick r:id="rId3"/>
              </a:rPr>
              <a:t>https://dev.office.com/sharepoint/</a:t>
            </a:r>
            <a:endParaRPr lang="en-US" sz="1800" dirty="0">
              <a:solidFill>
                <a:schemeClr val="tx1"/>
              </a:solidFill>
              <a:latin typeface="Segoe UI Semilight" panose="020B0402040204020203" pitchFamily="34" charset="0"/>
              <a:cs typeface="Segoe UI Semilight" panose="020B0402040204020203" pitchFamily="34" charset="0"/>
            </a:endParaRPr>
          </a:p>
          <a:p>
            <a:pPr defTabSz="932384">
              <a:tabLst>
                <a:tab pos="338008" algn="l"/>
              </a:tabLst>
              <a:defRPr/>
            </a:pPr>
            <a:endParaRPr lang="en-US" sz="2800" dirty="0">
              <a:solidFill>
                <a:schemeClr val="tx1"/>
              </a:solidFill>
              <a:latin typeface="Segoe UI Semilight" panose="020B0402040204020203" pitchFamily="34" charset="0"/>
              <a:cs typeface="Segoe UI Semilight" panose="020B0402040204020203" pitchFamily="34" charset="0"/>
            </a:endParaRPr>
          </a:p>
          <a:p>
            <a:pPr marL="0" indent="0" defTabSz="932384">
              <a:buNone/>
              <a:tabLst>
                <a:tab pos="338008" algn="l"/>
              </a:tabLst>
              <a:defRPr/>
            </a:pPr>
            <a:r>
              <a:rPr lang="en-US" sz="2800" dirty="0">
                <a:solidFill>
                  <a:schemeClr val="tx1"/>
                </a:solidFill>
                <a:latin typeface="Segoe UI Semilight" panose="020B0402040204020203" pitchFamily="34" charset="0"/>
                <a:cs typeface="Segoe UI Semilight" panose="020B0402040204020203" pitchFamily="34" charset="0"/>
              </a:rPr>
              <a:t>Use Office UI Fabric React</a:t>
            </a:r>
          </a:p>
          <a:p>
            <a:pPr marL="0" indent="0" defTabSz="932384">
              <a:buNone/>
              <a:tabLst>
                <a:tab pos="338008" algn="l"/>
              </a:tabLst>
              <a:defRPr/>
            </a:pPr>
            <a:r>
              <a:rPr lang="en-US" sz="1800" dirty="0">
                <a:solidFill>
                  <a:schemeClr val="tx1"/>
                </a:solidFill>
                <a:latin typeface="Segoe UI Semilight" panose="020B0402040204020203" pitchFamily="34" charset="0"/>
                <a:cs typeface="Segoe UI Semilight" panose="020B0402040204020203" pitchFamily="34" charset="0"/>
              </a:rPr>
              <a:t>Includes a robust collection of responsive, mobile-first components that are accessible and provide guidance on how to use them. More info at: </a:t>
            </a:r>
            <a:r>
              <a:rPr lang="en-US" sz="1800" dirty="0">
                <a:solidFill>
                  <a:schemeClr val="tx1"/>
                </a:solidFill>
                <a:latin typeface="Segoe UI Semilight" panose="020B0402040204020203" pitchFamily="34" charset="0"/>
                <a:cs typeface="Segoe UI Semilight" panose="020B0402040204020203" pitchFamily="34" charset="0"/>
                <a:hlinkClick r:id="rId4"/>
              </a:rPr>
              <a:t>http://dev.office.com/fabric/</a:t>
            </a:r>
            <a:endParaRPr lang="en-US" sz="1800" dirty="0">
              <a:solidFill>
                <a:schemeClr val="tx1"/>
              </a:solidFill>
              <a:latin typeface="Segoe UI Semilight" panose="020B0402040204020203" pitchFamily="34" charset="0"/>
              <a:cs typeface="Segoe UI Semilight" panose="020B0402040204020203" pitchFamily="34" charset="0"/>
            </a:endParaRPr>
          </a:p>
          <a:p>
            <a:pPr defTabSz="932384">
              <a:tabLst>
                <a:tab pos="338008" algn="l"/>
              </a:tabLst>
              <a:defRPr/>
            </a:pPr>
            <a:endParaRPr lang="en-US" sz="2800" dirty="0">
              <a:solidFill>
                <a:schemeClr val="tx1"/>
              </a:solidFill>
              <a:latin typeface="Segoe UI Semilight" panose="020B0402040204020203" pitchFamily="34" charset="0"/>
              <a:cs typeface="Segoe UI Semilight" panose="020B0402040204020203" pitchFamily="34" charset="0"/>
            </a:endParaRPr>
          </a:p>
          <a:p>
            <a:pPr marL="0" indent="0" defTabSz="932384">
              <a:buNone/>
              <a:tabLst>
                <a:tab pos="338008" algn="l"/>
              </a:tabLst>
              <a:defRPr/>
            </a:pPr>
            <a:r>
              <a:rPr lang="en-US" sz="2800" dirty="0">
                <a:solidFill>
                  <a:schemeClr val="tx1"/>
                </a:solidFill>
                <a:latin typeface="Segoe UI Semilight" panose="020B0402040204020203" pitchFamily="34" charset="0"/>
                <a:cs typeface="Segoe UI Semilight" panose="020B0402040204020203" pitchFamily="34" charset="0"/>
              </a:rPr>
              <a:t>Read our guidance</a:t>
            </a:r>
          </a:p>
          <a:p>
            <a:pPr marL="0" indent="0" defTabSz="932384">
              <a:buNone/>
              <a:tabLst>
                <a:tab pos="338008" algn="l"/>
              </a:tabLst>
              <a:defRPr/>
            </a:pPr>
            <a:r>
              <a:rPr lang="en-US" sz="1800" dirty="0">
                <a:solidFill>
                  <a:schemeClr val="tx1"/>
                </a:solidFill>
                <a:latin typeface="Segoe UI Semilight" panose="020B0402040204020203" pitchFamily="34" charset="0"/>
                <a:cs typeface="Segoe UI Semilight" panose="020B0402040204020203" pitchFamily="34" charset="0"/>
              </a:rPr>
              <a:t>Explains the accessibility considerations of the page to web part model</a:t>
            </a:r>
          </a:p>
          <a:p>
            <a:pPr marL="0" indent="0" defTabSz="932384">
              <a:buNone/>
              <a:tabLst>
                <a:tab pos="338008" algn="l"/>
              </a:tabLst>
              <a:defRPr/>
            </a:pPr>
            <a:r>
              <a:rPr lang="en-US" sz="1800" dirty="0">
                <a:solidFill>
                  <a:schemeClr val="tx1"/>
                </a:solidFill>
                <a:latin typeface="Segoe UI Semilight" panose="020B0402040204020203" pitchFamily="34" charset="0"/>
                <a:cs typeface="Segoe UI Semilight" panose="020B0402040204020203" pitchFamily="34" charset="0"/>
              </a:rPr>
              <a:t>Walkthrough on how to make the best out of Office UI Fabric</a:t>
            </a:r>
          </a:p>
          <a:p>
            <a:pPr defTabSz="932384">
              <a:tabLst>
                <a:tab pos="338008" algn="l"/>
              </a:tabLst>
              <a:defRPr/>
            </a:pPr>
            <a:endParaRPr lang="en-US" sz="2800" dirty="0">
              <a:solidFill>
                <a:schemeClr val="tx1"/>
              </a:solidFill>
              <a:latin typeface="Segoe UI Semilight" panose="020B0402040204020203" pitchFamily="34" charset="0"/>
              <a:cs typeface="Segoe UI Semilight" panose="020B0402040204020203" pitchFamily="34" charset="0"/>
            </a:endParaRPr>
          </a:p>
          <a:p>
            <a:pPr marL="0" indent="0" defTabSz="932384">
              <a:buNone/>
              <a:tabLst>
                <a:tab pos="338008" algn="l"/>
              </a:tabLst>
              <a:defRPr/>
            </a:pPr>
            <a:r>
              <a:rPr lang="en-US" sz="2800" dirty="0">
                <a:solidFill>
                  <a:schemeClr val="tx1"/>
                </a:solidFill>
                <a:latin typeface="Segoe UI Semilight" panose="020B0402040204020203" pitchFamily="34" charset="0"/>
                <a:cs typeface="Segoe UI Semilight" panose="020B0402040204020203" pitchFamily="34" charset="0"/>
              </a:rPr>
              <a:t>Test out your web part and customizations on Workbench</a:t>
            </a:r>
          </a:p>
          <a:p>
            <a:endParaRPr lang="en-US" sz="2000" dirty="0">
              <a:solidFill>
                <a:schemeClr val="tx1"/>
              </a:solidFill>
            </a:endParaRPr>
          </a:p>
        </p:txBody>
      </p:sp>
      <p:sp>
        <p:nvSpPr>
          <p:cNvPr id="2" name="Title 1">
            <a:extLst>
              <a:ext uri="{FF2B5EF4-FFF2-40B4-BE49-F238E27FC236}">
                <a16:creationId xmlns:a16="http://schemas.microsoft.com/office/drawing/2014/main" id="{DFE56436-A0A0-492C-ACEB-A0443BC33E9F}"/>
              </a:ext>
            </a:extLst>
          </p:cNvPr>
          <p:cNvSpPr>
            <a:spLocks noGrp="1"/>
          </p:cNvSpPr>
          <p:nvPr>
            <p:ph type="title"/>
          </p:nvPr>
        </p:nvSpPr>
        <p:spPr/>
        <p:txBody>
          <a:bodyPr/>
          <a:lstStyle/>
          <a:p>
            <a:r>
              <a:rPr lang="en-US"/>
              <a:t>SharePoint extensibility best practices</a:t>
            </a:r>
          </a:p>
        </p:txBody>
      </p:sp>
    </p:spTree>
    <p:extLst>
      <p:ext uri="{BB962C8B-B14F-4D97-AF65-F5344CB8AC3E}">
        <p14:creationId xmlns:p14="http://schemas.microsoft.com/office/powerpoint/2010/main" val="40739116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people planning and designing a rocket, symbol of the future">
            <a:extLst>
              <a:ext uri="{FF2B5EF4-FFF2-40B4-BE49-F238E27FC236}">
                <a16:creationId xmlns:a16="http://schemas.microsoft.com/office/drawing/2014/main" id="{87554B9A-B2E2-4409-9A10-E5C18E0FA677}"/>
              </a:ext>
            </a:extLst>
          </p:cNvPr>
          <p:cNvPicPr>
            <a:picLocks noChangeAspect="1"/>
          </p:cNvPicPr>
          <p:nvPr/>
        </p:nvPicPr>
        <p:blipFill>
          <a:blip r:embed="rId3"/>
          <a:stretch>
            <a:fillRect/>
          </a:stretch>
        </p:blipFill>
        <p:spPr>
          <a:xfrm>
            <a:off x="7894637" y="3521981"/>
            <a:ext cx="3322789" cy="2113989"/>
          </a:xfrm>
          <a:prstGeom prst="rect">
            <a:avLst/>
          </a:prstGeom>
        </p:spPr>
      </p:pic>
      <p:sp>
        <p:nvSpPr>
          <p:cNvPr id="2" name="Title 1">
            <a:extLst>
              <a:ext uri="{FF2B5EF4-FFF2-40B4-BE49-F238E27FC236}">
                <a16:creationId xmlns:a16="http://schemas.microsoft.com/office/drawing/2014/main" id="{BBCE767B-93EB-418E-93D4-B9F099237B5D}"/>
              </a:ext>
            </a:extLst>
          </p:cNvPr>
          <p:cNvSpPr>
            <a:spLocks noGrp="1"/>
          </p:cNvSpPr>
          <p:nvPr>
            <p:ph type="title"/>
          </p:nvPr>
        </p:nvSpPr>
        <p:spPr/>
        <p:txBody>
          <a:bodyPr/>
          <a:lstStyle/>
          <a:p>
            <a:r>
              <a:rPr lang="en-US"/>
              <a:t>What’s next for us?</a:t>
            </a:r>
          </a:p>
        </p:txBody>
      </p:sp>
    </p:spTree>
    <p:extLst>
      <p:ext uri="{BB962C8B-B14F-4D97-AF65-F5344CB8AC3E}">
        <p14:creationId xmlns:p14="http://schemas.microsoft.com/office/powerpoint/2010/main" val="888884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cessibility checks represented by examining text as a blueprint.">
            <a:extLst>
              <a:ext uri="{FF2B5EF4-FFF2-40B4-BE49-F238E27FC236}">
                <a16:creationId xmlns:a16="http://schemas.microsoft.com/office/drawing/2014/main" id="{0B3D2BB6-710C-46B2-913C-6C4BF405A1A0}"/>
              </a:ext>
            </a:extLst>
          </p:cNvPr>
          <p:cNvPicPr>
            <a:picLocks noChangeAspect="1"/>
          </p:cNvPicPr>
          <p:nvPr/>
        </p:nvPicPr>
        <p:blipFill>
          <a:blip r:embed="rId3"/>
          <a:stretch>
            <a:fillRect/>
          </a:stretch>
        </p:blipFill>
        <p:spPr>
          <a:xfrm>
            <a:off x="6920549" y="1135374"/>
            <a:ext cx="4468755" cy="4474852"/>
          </a:xfrm>
          <a:prstGeom prst="rect">
            <a:avLst/>
          </a:prstGeom>
        </p:spPr>
      </p:pic>
      <p:sp>
        <p:nvSpPr>
          <p:cNvPr id="7" name="TextBox 6">
            <a:extLst>
              <a:ext uri="{FF2B5EF4-FFF2-40B4-BE49-F238E27FC236}">
                <a16:creationId xmlns:a16="http://schemas.microsoft.com/office/drawing/2014/main" id="{6B96A9F8-3A4F-4B30-86ED-4AEA8C0F3D3C}"/>
              </a:ext>
            </a:extLst>
          </p:cNvPr>
          <p:cNvSpPr txBox="1"/>
          <p:nvPr/>
        </p:nvSpPr>
        <p:spPr>
          <a:xfrm>
            <a:off x="274639" y="3254285"/>
            <a:ext cx="3945888"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t>Accessibility Checker with</a:t>
            </a:r>
          </a:p>
          <a:p>
            <a:pPr marL="342900" indent="-342900">
              <a:lnSpc>
                <a:spcPct val="90000"/>
              </a:lnSpc>
              <a:spcAft>
                <a:spcPts val="600"/>
              </a:spcAft>
              <a:buFont typeface="Arial" panose="020B0604020202020204" pitchFamily="34" charset="0"/>
              <a:buChar char="•"/>
            </a:pPr>
            <a:r>
              <a:rPr lang="en-US" sz="2400" dirty="0"/>
              <a:t>Rich Text Support</a:t>
            </a:r>
          </a:p>
          <a:p>
            <a:pPr marL="342900" indent="-342900">
              <a:lnSpc>
                <a:spcPct val="90000"/>
              </a:lnSpc>
              <a:spcAft>
                <a:spcPts val="600"/>
              </a:spcAft>
              <a:buFont typeface="Arial" panose="020B0604020202020204" pitchFamily="34" charset="0"/>
              <a:buChar char="•"/>
            </a:pPr>
            <a:r>
              <a:rPr lang="en-US" sz="2400" dirty="0"/>
              <a:t>Contrast Checking</a:t>
            </a:r>
            <a:endParaRPr lang="en-US" sz="2400" dirty="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DC71ABF0-6852-4598-BE90-2F37E7328C71}"/>
              </a:ext>
            </a:extLst>
          </p:cNvPr>
          <p:cNvSpPr>
            <a:spLocks noGrp="1"/>
          </p:cNvSpPr>
          <p:nvPr>
            <p:ph type="title"/>
          </p:nvPr>
        </p:nvSpPr>
        <p:spPr/>
        <p:txBody>
          <a:bodyPr/>
          <a:lstStyle/>
          <a:p>
            <a:r>
              <a:rPr lang="en-US" dirty="0"/>
              <a:t>Upcoming investments</a:t>
            </a:r>
          </a:p>
        </p:txBody>
      </p:sp>
    </p:spTree>
    <p:extLst>
      <p:ext uri="{BB962C8B-B14F-4D97-AF65-F5344CB8AC3E}">
        <p14:creationId xmlns:p14="http://schemas.microsoft.com/office/powerpoint/2010/main" val="13376814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old fish jumping from a small fish bowl to a larger one">
            <a:extLst>
              <a:ext uri="{FF2B5EF4-FFF2-40B4-BE49-F238E27FC236}">
                <a16:creationId xmlns:a16="http://schemas.microsoft.com/office/drawing/2014/main" id="{5ABB1DA0-99BC-4EF6-895E-E4BE919541D5}"/>
              </a:ext>
            </a:extLst>
          </p:cNvPr>
          <p:cNvPicPr>
            <a:picLocks noChangeAspect="1"/>
          </p:cNvPicPr>
          <p:nvPr/>
        </p:nvPicPr>
        <p:blipFill>
          <a:blip r:embed="rId3"/>
          <a:stretch>
            <a:fillRect/>
          </a:stretch>
        </p:blipFill>
        <p:spPr>
          <a:xfrm>
            <a:off x="6290390" y="-1"/>
            <a:ext cx="6148579" cy="6994525"/>
          </a:xfrm>
          <a:prstGeom prst="rect">
            <a:avLst/>
          </a:prstGeom>
        </p:spPr>
      </p:pic>
      <p:sp>
        <p:nvSpPr>
          <p:cNvPr id="6" name="TextBox 5">
            <a:extLst>
              <a:ext uri="{FF2B5EF4-FFF2-40B4-BE49-F238E27FC236}">
                <a16:creationId xmlns:a16="http://schemas.microsoft.com/office/drawing/2014/main" id="{365AC458-840A-4452-9AE8-8FB94D928CF5}"/>
              </a:ext>
            </a:extLst>
          </p:cNvPr>
          <p:cNvSpPr txBox="1"/>
          <p:nvPr/>
        </p:nvSpPr>
        <p:spPr>
          <a:xfrm>
            <a:off x="244476" y="2340189"/>
            <a:ext cx="6114559" cy="2769989"/>
          </a:xfrm>
          <a:prstGeom prst="rect">
            <a:avLst/>
          </a:prstGeom>
          <a:noFill/>
        </p:spPr>
        <p:txBody>
          <a:bodyPr wrap="none" lIns="182880" tIns="146304" rIns="182880" bIns="146304" rtlCol="0">
            <a:spAutoFit/>
          </a:bodyPr>
          <a:lstStyle/>
          <a:p>
            <a:pPr>
              <a:lnSpc>
                <a:spcPct val="90000"/>
              </a:lnSpc>
              <a:spcAft>
                <a:spcPts val="600"/>
              </a:spcAft>
            </a:pPr>
            <a:r>
              <a:rPr lang="en-US" sz="2400" dirty="0">
                <a:latin typeface="+mj-lt"/>
              </a:rPr>
              <a:t>Help you champion SharePoint as a </a:t>
            </a:r>
          </a:p>
          <a:p>
            <a:pPr>
              <a:lnSpc>
                <a:spcPct val="90000"/>
              </a:lnSpc>
              <a:spcAft>
                <a:spcPts val="600"/>
              </a:spcAft>
            </a:pPr>
            <a:r>
              <a:rPr lang="en-US" sz="2400" dirty="0">
                <a:latin typeface="+mj-lt"/>
              </a:rPr>
              <a:t>compliant, usable and inclusive solution</a:t>
            </a:r>
            <a:br>
              <a:rPr lang="en-US" sz="2400" dirty="0">
                <a:latin typeface="+mj-lt"/>
              </a:rPr>
            </a:br>
            <a:endParaRPr lang="en-US" sz="2400" dirty="0">
              <a:latin typeface="+mj-lt"/>
            </a:endParaRPr>
          </a:p>
          <a:p>
            <a:pPr>
              <a:lnSpc>
                <a:spcPct val="90000"/>
              </a:lnSpc>
              <a:spcAft>
                <a:spcPts val="600"/>
              </a:spcAft>
            </a:pPr>
            <a:r>
              <a:rPr lang="en-US" sz="2400" dirty="0">
                <a:latin typeface="+mj-lt"/>
              </a:rPr>
              <a:t>Learn the best practices we employ</a:t>
            </a:r>
          </a:p>
          <a:p>
            <a:pPr>
              <a:lnSpc>
                <a:spcPct val="90000"/>
              </a:lnSpc>
              <a:spcAft>
                <a:spcPts val="600"/>
              </a:spcAft>
            </a:pPr>
            <a:br>
              <a:rPr lang="en-US" sz="2400" dirty="0">
                <a:latin typeface="+mj-lt"/>
              </a:rPr>
            </a:br>
            <a:r>
              <a:rPr lang="en-US" dirty="0">
                <a:latin typeface="+mj-lt"/>
              </a:rPr>
              <a:t>Check out the </a:t>
            </a:r>
            <a:r>
              <a:rPr lang="en-US" dirty="0">
                <a:latin typeface="+mj-lt"/>
                <a:hlinkClick r:id="rId4"/>
              </a:rPr>
              <a:t>Fabric Resources page </a:t>
            </a:r>
            <a:r>
              <a:rPr lang="en-US" dirty="0">
                <a:latin typeface="+mj-lt"/>
              </a:rPr>
              <a:t>and get the </a:t>
            </a:r>
            <a:r>
              <a:rPr lang="en-US" dirty="0">
                <a:latin typeface="+mj-lt"/>
                <a:hlinkClick r:id="rId5"/>
              </a:rPr>
              <a:t>XD toolkit</a:t>
            </a:r>
            <a:br>
              <a:rPr lang="en-US" sz="5400" dirty="0">
                <a:latin typeface="+mj-lt"/>
              </a:rPr>
            </a:br>
            <a:endParaRPr lang="en-US" sz="2400" dirty="0">
              <a:latin typeface="+mj-lt"/>
            </a:endParaRPr>
          </a:p>
        </p:txBody>
      </p:sp>
      <p:sp>
        <p:nvSpPr>
          <p:cNvPr id="2" name="Title 1">
            <a:extLst>
              <a:ext uri="{FF2B5EF4-FFF2-40B4-BE49-F238E27FC236}">
                <a16:creationId xmlns:a16="http://schemas.microsoft.com/office/drawing/2014/main" id="{CDEAE9AA-2D62-4BA4-821E-17C09AB3E0EB}"/>
              </a:ext>
            </a:extLst>
          </p:cNvPr>
          <p:cNvSpPr>
            <a:spLocks noGrp="1"/>
          </p:cNvSpPr>
          <p:nvPr>
            <p:ph type="title"/>
          </p:nvPr>
        </p:nvSpPr>
        <p:spPr>
          <a:xfrm>
            <a:off x="274639" y="1241427"/>
            <a:ext cx="5486399" cy="960436"/>
          </a:xfrm>
        </p:spPr>
        <p:txBody>
          <a:bodyPr/>
          <a:lstStyle/>
          <a:p>
            <a:pPr defTabSz="932384">
              <a:defRPr/>
            </a:pPr>
            <a:r>
              <a:rPr lang="en-US" dirty="0"/>
              <a:t>Key Takeaways</a:t>
            </a:r>
          </a:p>
        </p:txBody>
      </p:sp>
    </p:spTree>
    <p:extLst>
      <p:ext uri="{BB962C8B-B14F-4D97-AF65-F5344CB8AC3E}">
        <p14:creationId xmlns:p14="http://schemas.microsoft.com/office/powerpoint/2010/main" val="42179233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5 PC Installs, 5 tablets and 5 phones, Online versions, 1 TB Cloud Storage, Up to date, Secure and compliant, FastTrack assistance, 24/7 support">
            <a:extLst>
              <a:ext uri="{FF2B5EF4-FFF2-40B4-BE49-F238E27FC236}">
                <a16:creationId xmlns:a16="http://schemas.microsoft.com/office/drawing/2014/main" id="{2BB27E4A-4288-47DA-A629-B2DA781DA828}"/>
              </a:ext>
            </a:extLst>
          </p:cNvPr>
          <p:cNvPicPr>
            <a:picLocks noChangeAspect="1"/>
          </p:cNvPicPr>
          <p:nvPr/>
        </p:nvPicPr>
        <p:blipFill>
          <a:blip r:embed="rId3"/>
          <a:stretch>
            <a:fillRect/>
          </a:stretch>
        </p:blipFill>
        <p:spPr>
          <a:xfrm>
            <a:off x="9751" y="5155280"/>
            <a:ext cx="12436475" cy="1847182"/>
          </a:xfrm>
          <a:prstGeom prst="rect">
            <a:avLst/>
          </a:prstGeom>
        </p:spPr>
      </p:pic>
      <p:pic>
        <p:nvPicPr>
          <p:cNvPr id="6" name="Picture 5" descr="Outlook, Word, Excel, PowerPoint, OneNote, Access (PC), Publisher (PC), OneDrive, Skype for Business">
            <a:extLst>
              <a:ext uri="{FF2B5EF4-FFF2-40B4-BE49-F238E27FC236}">
                <a16:creationId xmlns:a16="http://schemas.microsoft.com/office/drawing/2014/main" id="{2C8C08FC-824F-409A-8275-940FB4DFFD97}"/>
              </a:ext>
            </a:extLst>
          </p:cNvPr>
          <p:cNvPicPr>
            <a:picLocks noChangeAspect="1"/>
          </p:cNvPicPr>
          <p:nvPr/>
        </p:nvPicPr>
        <p:blipFill>
          <a:blip r:embed="rId4"/>
          <a:stretch>
            <a:fillRect/>
          </a:stretch>
        </p:blipFill>
        <p:spPr>
          <a:xfrm>
            <a:off x="975829" y="1866440"/>
            <a:ext cx="10504318" cy="3261643"/>
          </a:xfrm>
          <a:prstGeom prst="rect">
            <a:avLst/>
          </a:prstGeom>
          <a:solidFill>
            <a:schemeClr val="tx1"/>
          </a:solidFill>
        </p:spPr>
      </p:pic>
      <p:sp>
        <p:nvSpPr>
          <p:cNvPr id="9" name="Title 8">
            <a:extLst>
              <a:ext uri="{FF2B5EF4-FFF2-40B4-BE49-F238E27FC236}">
                <a16:creationId xmlns:a16="http://schemas.microsoft.com/office/drawing/2014/main" id="{52A56738-98F2-4C48-9D47-C94BBC854F35}"/>
              </a:ext>
            </a:extLst>
          </p:cNvPr>
          <p:cNvSpPr>
            <a:spLocks noGrp="1"/>
          </p:cNvSpPr>
          <p:nvPr>
            <p:ph type="title"/>
          </p:nvPr>
        </p:nvSpPr>
        <p:spPr/>
        <p:txBody>
          <a:bodyPr/>
          <a:lstStyle/>
          <a:p>
            <a:r>
              <a:rPr lang="en-US" dirty="0"/>
              <a:t>Office 365 ProPlus Overview</a:t>
            </a:r>
          </a:p>
        </p:txBody>
      </p:sp>
    </p:spTree>
    <p:extLst>
      <p:ext uri="{BB962C8B-B14F-4D97-AF65-F5344CB8AC3E}">
        <p14:creationId xmlns:p14="http://schemas.microsoft.com/office/powerpoint/2010/main" val="9235632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265F-0B9E-435A-8DC8-53514367654F}"/>
              </a:ext>
            </a:extLst>
          </p:cNvPr>
          <p:cNvSpPr>
            <a:spLocks noGrp="1"/>
          </p:cNvSpPr>
          <p:nvPr>
            <p:ph type="title"/>
          </p:nvPr>
        </p:nvSpPr>
        <p:spPr>
          <a:xfrm>
            <a:off x="274638" y="2125662"/>
            <a:ext cx="11887200" cy="2179058"/>
          </a:xfrm>
        </p:spPr>
        <p:txBody>
          <a:bodyPr/>
          <a:lstStyle/>
          <a:p>
            <a:r>
              <a:rPr lang="en-US" dirty="0"/>
              <a:t>Modernization of IT is a once in a life time event</a:t>
            </a:r>
          </a:p>
        </p:txBody>
      </p:sp>
    </p:spTree>
    <p:extLst>
      <p:ext uri="{BB962C8B-B14F-4D97-AF65-F5344CB8AC3E}">
        <p14:creationId xmlns:p14="http://schemas.microsoft.com/office/powerpoint/2010/main" val="34405524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23760" y="1744662"/>
            <a:ext cx="12436475" cy="4358116"/>
          </a:xfrm>
          <a:prstGeom prst="rect">
            <a:avLst/>
          </a:prstGeom>
          <a:solidFill>
            <a:srgbClr val="0078D7"/>
          </a:solidFill>
        </p:spPr>
        <p:txBody>
          <a:bodyPr wrap="square" lIns="182880" tIns="146304" rIns="182880" bIns="146304" rtlCol="0">
            <a:spAutoFit/>
          </a:bodyPr>
          <a:lstStyle/>
          <a:p>
            <a:pPr lvl="0" algn="ctr" defTabSz="932472" fontAlgn="base">
              <a:spcBef>
                <a:spcPct val="0"/>
              </a:spcBef>
              <a:spcAft>
                <a:spcPct val="0"/>
              </a:spcAft>
              <a:defRPr/>
            </a:pPr>
            <a:r>
              <a:rPr lang="en-US" sz="2400" b="1" dirty="0"/>
              <a:t>3/21 11am</a:t>
            </a:r>
            <a:r>
              <a:rPr lang="en-US" sz="2400" dirty="0"/>
              <a:t>: What’s New in Microsoft </a:t>
            </a:r>
            <a:r>
              <a:rPr lang="en-US" sz="2400" b="1" dirty="0"/>
              <a:t>Office 365</a:t>
            </a:r>
            <a:r>
              <a:rPr lang="en-US" sz="2400" b="1" u="sng" dirty="0"/>
              <a:t> </a:t>
            </a:r>
            <a:br>
              <a:rPr lang="en-US" sz="2400" u="sng" dirty="0"/>
            </a:br>
            <a:endParaRPr lang="en-US" sz="2400" u="sng" dirty="0"/>
          </a:p>
          <a:p>
            <a:pPr lvl="0" algn="ctr" defTabSz="932472" fontAlgn="base">
              <a:spcBef>
                <a:spcPct val="0"/>
              </a:spcBef>
              <a:spcAft>
                <a:spcPct val="0"/>
              </a:spcAft>
              <a:defRPr/>
            </a:pPr>
            <a:r>
              <a:rPr lang="en-US" sz="2400" b="1" dirty="0">
                <a:solidFill>
                  <a:schemeClr val="accent1">
                    <a:lumMod val="60000"/>
                    <a:lumOff val="40000"/>
                  </a:schemeClr>
                </a:solidFill>
              </a:rPr>
              <a:t>3/22 8am</a:t>
            </a:r>
            <a:r>
              <a:rPr lang="en-US" sz="2400" dirty="0">
                <a:solidFill>
                  <a:schemeClr val="accent1">
                    <a:lumMod val="60000"/>
                    <a:lumOff val="40000"/>
                  </a:schemeClr>
                </a:solidFill>
              </a:rPr>
              <a:t>: Strategies to Make your IT Applications More Accessible</a:t>
            </a:r>
          </a:p>
          <a:p>
            <a:pPr lvl="0" algn="ctr" defTabSz="932472" fontAlgn="base">
              <a:spcBef>
                <a:spcPct val="0"/>
              </a:spcBef>
              <a:spcAft>
                <a:spcPct val="0"/>
              </a:spcAft>
              <a:defRPr/>
            </a:pPr>
            <a:r>
              <a:rPr lang="en-US" sz="2400" b="1" dirty="0">
                <a:solidFill>
                  <a:schemeClr val="accent1">
                    <a:lumMod val="60000"/>
                    <a:lumOff val="40000"/>
                  </a:schemeClr>
                </a:solidFill>
              </a:rPr>
              <a:t>3/22 11am</a:t>
            </a:r>
            <a:r>
              <a:rPr lang="en-US" sz="2400" dirty="0">
                <a:solidFill>
                  <a:schemeClr val="accent1">
                    <a:lumMod val="60000"/>
                    <a:lumOff val="40000"/>
                  </a:schemeClr>
                </a:solidFill>
              </a:rPr>
              <a:t>: Create Inclusive Classrooms with </a:t>
            </a:r>
            <a:r>
              <a:rPr lang="en-US" sz="2400" b="1" dirty="0">
                <a:solidFill>
                  <a:schemeClr val="accent1">
                    <a:lumMod val="60000"/>
                    <a:lumOff val="40000"/>
                  </a:schemeClr>
                </a:solidFill>
              </a:rPr>
              <a:t>Microsoft Education</a:t>
            </a:r>
          </a:p>
          <a:p>
            <a:pPr lvl="0" algn="ctr" defTabSz="932472" fontAlgn="base">
              <a:spcBef>
                <a:spcPct val="0"/>
              </a:spcBef>
              <a:spcAft>
                <a:spcPct val="0"/>
              </a:spcAft>
              <a:defRPr/>
            </a:pPr>
            <a:r>
              <a:rPr lang="en-US" sz="2400" b="1" dirty="0">
                <a:solidFill>
                  <a:schemeClr val="accent1">
                    <a:lumMod val="60000"/>
                    <a:lumOff val="40000"/>
                  </a:schemeClr>
                </a:solidFill>
              </a:rPr>
              <a:t>3/22 1.20pm</a:t>
            </a:r>
            <a:r>
              <a:rPr lang="en-US" sz="2400" dirty="0">
                <a:solidFill>
                  <a:schemeClr val="accent1">
                    <a:lumMod val="60000"/>
                    <a:lumOff val="40000"/>
                  </a:schemeClr>
                </a:solidFill>
              </a:rPr>
              <a:t>: Microsoft Reading, Writing and </a:t>
            </a:r>
            <a:r>
              <a:rPr lang="en-US" sz="2400" b="1" dirty="0">
                <a:solidFill>
                  <a:schemeClr val="accent1">
                    <a:lumMod val="60000"/>
                    <a:lumOff val="40000"/>
                  </a:schemeClr>
                </a:solidFill>
              </a:rPr>
              <a:t>Learning Tools</a:t>
            </a:r>
          </a:p>
          <a:p>
            <a:pPr lvl="0" algn="ctr" defTabSz="932472" fontAlgn="base">
              <a:spcBef>
                <a:spcPct val="0"/>
              </a:spcBef>
              <a:spcAft>
                <a:spcPct val="0"/>
              </a:spcAft>
              <a:defRPr/>
            </a:pPr>
            <a:r>
              <a:rPr lang="en-US" sz="2400" b="1" dirty="0">
                <a:solidFill>
                  <a:schemeClr val="accent1">
                    <a:lumMod val="60000"/>
                    <a:lumOff val="40000"/>
                  </a:schemeClr>
                </a:solidFill>
              </a:rPr>
              <a:t>3/22 3.20pm</a:t>
            </a:r>
            <a:r>
              <a:rPr lang="en-US" sz="2400" dirty="0">
                <a:solidFill>
                  <a:schemeClr val="accent1">
                    <a:lumMod val="60000"/>
                    <a:lumOff val="40000"/>
                  </a:schemeClr>
                </a:solidFill>
              </a:rPr>
              <a:t>: </a:t>
            </a:r>
            <a:r>
              <a:rPr lang="en-US" sz="2400" b="1" dirty="0">
                <a:solidFill>
                  <a:schemeClr val="accent1">
                    <a:lumMod val="60000"/>
                    <a:lumOff val="40000"/>
                  </a:schemeClr>
                </a:solidFill>
              </a:rPr>
              <a:t>Excel</a:t>
            </a:r>
            <a:r>
              <a:rPr lang="en-US" sz="2400" dirty="0">
                <a:solidFill>
                  <a:schemeClr val="accent1">
                    <a:lumMod val="60000"/>
                    <a:lumOff val="40000"/>
                  </a:schemeClr>
                </a:solidFill>
              </a:rPr>
              <a:t> 101 Tips and Tricks</a:t>
            </a:r>
          </a:p>
          <a:p>
            <a:pPr lvl="0" algn="ctr" defTabSz="932472" fontAlgn="base">
              <a:spcBef>
                <a:spcPct val="0"/>
              </a:spcBef>
              <a:spcAft>
                <a:spcPct val="0"/>
              </a:spcAft>
              <a:defRPr/>
            </a:pPr>
            <a:r>
              <a:rPr lang="en-US" sz="2400" b="1" dirty="0">
                <a:solidFill>
                  <a:schemeClr val="accent1">
                    <a:lumMod val="60000"/>
                    <a:lumOff val="40000"/>
                  </a:schemeClr>
                </a:solidFill>
              </a:rPr>
              <a:t>3/22 4.20pm</a:t>
            </a:r>
            <a:r>
              <a:rPr lang="en-US" sz="2400" dirty="0">
                <a:solidFill>
                  <a:schemeClr val="accent1">
                    <a:lumMod val="60000"/>
                    <a:lumOff val="40000"/>
                  </a:schemeClr>
                </a:solidFill>
              </a:rPr>
              <a:t>: Easily create accessible content with </a:t>
            </a:r>
            <a:r>
              <a:rPr lang="en-US" sz="2400" b="1" dirty="0">
                <a:solidFill>
                  <a:schemeClr val="accent1">
                    <a:lumMod val="60000"/>
                    <a:lumOff val="40000"/>
                  </a:schemeClr>
                </a:solidFill>
              </a:rPr>
              <a:t>Office 365</a:t>
            </a:r>
            <a:endParaRPr lang="en-US" sz="2400" dirty="0"/>
          </a:p>
          <a:p>
            <a:pPr lvl="0" algn="ctr" defTabSz="932472" fontAlgn="base">
              <a:spcBef>
                <a:spcPct val="0"/>
              </a:spcBef>
              <a:spcAft>
                <a:spcPct val="0"/>
              </a:spcAft>
              <a:defRPr/>
            </a:pPr>
            <a:r>
              <a:rPr lang="en-US" sz="2400" b="1" dirty="0">
                <a:solidFill>
                  <a:schemeClr val="accent1">
                    <a:lumMod val="60000"/>
                    <a:lumOff val="40000"/>
                  </a:schemeClr>
                </a:solidFill>
              </a:rPr>
              <a:t>3/23 9am</a:t>
            </a:r>
            <a:r>
              <a:rPr lang="en-US" sz="2400" dirty="0">
                <a:solidFill>
                  <a:schemeClr val="accent1">
                    <a:lumMod val="60000"/>
                    <a:lumOff val="40000"/>
                  </a:schemeClr>
                </a:solidFill>
              </a:rPr>
              <a:t>: Modernization of IT with </a:t>
            </a:r>
            <a:r>
              <a:rPr lang="en-US" sz="2400" b="1" dirty="0">
                <a:solidFill>
                  <a:schemeClr val="accent1">
                    <a:lumMod val="60000"/>
                    <a:lumOff val="40000"/>
                  </a:schemeClr>
                </a:solidFill>
              </a:rPr>
              <a:t>SharePoint</a:t>
            </a:r>
            <a:r>
              <a:rPr lang="en-US" sz="2400" dirty="0">
                <a:solidFill>
                  <a:schemeClr val="accent1">
                    <a:lumMod val="60000"/>
                    <a:lumOff val="40000"/>
                  </a:schemeClr>
                </a:solidFill>
              </a:rPr>
              <a:t> Accessibility</a:t>
            </a:r>
          </a:p>
          <a:p>
            <a:pPr lvl="0" algn="ctr" defTabSz="932472" fontAlgn="base">
              <a:spcBef>
                <a:spcPct val="0"/>
              </a:spcBef>
              <a:spcAft>
                <a:spcPct val="0"/>
              </a:spcAft>
              <a:defRPr/>
            </a:pPr>
            <a:r>
              <a:rPr lang="en-US" sz="2400" b="1" dirty="0"/>
              <a:t>3/23 11am</a:t>
            </a:r>
            <a:r>
              <a:rPr lang="en-US" sz="2400" dirty="0"/>
              <a:t>: Create Engaging and Accessible Presentations with </a:t>
            </a:r>
            <a:r>
              <a:rPr lang="en-US" sz="2400" b="1" dirty="0"/>
              <a:t>PowerPoint</a:t>
            </a:r>
            <a:r>
              <a:rPr lang="en-US" sz="2400" dirty="0"/>
              <a:t> and </a:t>
            </a:r>
            <a:r>
              <a:rPr lang="en-US" sz="2400" b="1" dirty="0"/>
              <a:t>Sway</a:t>
            </a:r>
          </a:p>
          <a:p>
            <a:pPr lvl="0" algn="ctr" defTabSz="932472" fontAlgn="base">
              <a:spcBef>
                <a:spcPct val="0"/>
              </a:spcBef>
              <a:spcAft>
                <a:spcPct val="0"/>
              </a:spcAft>
              <a:defRPr/>
            </a:pPr>
            <a:r>
              <a:rPr lang="en-US" sz="2400" b="1" dirty="0"/>
              <a:t>3/23 2.20pm</a:t>
            </a:r>
            <a:r>
              <a:rPr lang="en-US" sz="2400" dirty="0"/>
              <a:t>: How I used Microsoft </a:t>
            </a:r>
            <a:r>
              <a:rPr lang="en-US" sz="2400" b="1" dirty="0"/>
              <a:t>OneNote</a:t>
            </a:r>
            <a:r>
              <a:rPr lang="en-US" sz="2400" dirty="0"/>
              <a:t> to Manage a Medical Crisis</a:t>
            </a:r>
          </a:p>
          <a:p>
            <a:pPr lvl="0" algn="ctr" defTabSz="932472" fontAlgn="base">
              <a:spcBef>
                <a:spcPct val="0"/>
              </a:spcBef>
              <a:spcAft>
                <a:spcPct val="0"/>
              </a:spcAft>
              <a:defRPr/>
            </a:pPr>
            <a:r>
              <a:rPr lang="en-US" sz="2400" b="1" dirty="0"/>
              <a:t>3/23 4.20pm: </a:t>
            </a:r>
            <a:r>
              <a:rPr lang="en-US" sz="2400" dirty="0"/>
              <a:t>Software Architecture in </a:t>
            </a:r>
            <a:r>
              <a:rPr lang="en-US" sz="2400" b="1" dirty="0"/>
              <a:t>Office 365 </a:t>
            </a:r>
            <a:r>
              <a:rPr lang="en-US" sz="2400" dirty="0"/>
              <a:t>for Exposing Accessible Content </a:t>
            </a:r>
          </a:p>
        </p:txBody>
      </p:sp>
      <p:sp>
        <p:nvSpPr>
          <p:cNvPr id="3" name="Title 2"/>
          <p:cNvSpPr>
            <a:spLocks noGrp="1"/>
          </p:cNvSpPr>
          <p:nvPr>
            <p:ph type="title"/>
          </p:nvPr>
        </p:nvSpPr>
        <p:spPr>
          <a:xfrm>
            <a:off x="0" y="449262"/>
            <a:ext cx="12619037" cy="2179058"/>
          </a:xfrm>
        </p:spPr>
        <p:txBody>
          <a:bodyPr/>
          <a:lstStyle/>
          <a:p>
            <a:r>
              <a:rPr lang="en-US" dirty="0"/>
              <a:t>Office 365 Sessions at CSUN ATC</a:t>
            </a:r>
          </a:p>
        </p:txBody>
      </p:sp>
    </p:spTree>
    <p:extLst>
      <p:ext uri="{BB962C8B-B14F-4D97-AF65-F5344CB8AC3E}">
        <p14:creationId xmlns:p14="http://schemas.microsoft.com/office/powerpoint/2010/main" val="27142955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125662"/>
            <a:ext cx="12436475" cy="4235007"/>
          </a:xfrm>
          <a:prstGeom prst="rect">
            <a:avLst/>
          </a:prstGeom>
          <a:solidFill>
            <a:srgbClr val="0078D7"/>
          </a:solid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Microsoft at CSUN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dirty="0">
                <a:ln>
                  <a:noFill/>
                </a:ln>
                <a:solidFill>
                  <a:srgbClr val="FFFFFF"/>
                </a:solidFill>
                <a:effectLst/>
                <a:uLnTx/>
                <a:uFillTx/>
                <a:latin typeface="Segoe UI"/>
                <a:ea typeface="+mn-ea"/>
                <a:cs typeface="+mn-cs"/>
              </a:rPr>
              <a:t>Aka.ms/CSUN2018</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Answer Desk for Accessibility Support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dirty="0">
                <a:ln>
                  <a:noFill/>
                </a:ln>
                <a:solidFill>
                  <a:srgbClr val="FFFFFF"/>
                </a:solidFill>
                <a:effectLst/>
                <a:uLnTx/>
                <a:uFillTx/>
                <a:latin typeface="Segoe UI"/>
                <a:ea typeface="+mn-ea"/>
                <a:cs typeface="+mn-cs"/>
              </a:rPr>
              <a:t>aka.ms/</a:t>
            </a:r>
            <a:r>
              <a:rPr kumimoji="0" lang="en-US" sz="3200" b="0" i="0" u="sng" strike="noStrike" kern="1200" cap="none" spc="0" normalizeH="0" baseline="0" noProof="0" dirty="0" err="1">
                <a:ln>
                  <a:noFill/>
                </a:ln>
                <a:solidFill>
                  <a:srgbClr val="FFFFFF"/>
                </a:solidFill>
                <a:effectLst/>
                <a:uLnTx/>
                <a:uFillTx/>
                <a:latin typeface="Segoe UI"/>
                <a:ea typeface="+mn-ea"/>
                <a:cs typeface="+mn-cs"/>
              </a:rPr>
              <a:t>eDAD</a:t>
            </a:r>
            <a:endParaRPr kumimoji="0" lang="en-US" sz="3200" b="0" i="0" u="sng"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Microsoft Accessibility Overview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dirty="0">
                <a:ln>
                  <a:noFill/>
                </a:ln>
                <a:solidFill>
                  <a:srgbClr val="FFFFFF"/>
                </a:solidFill>
                <a:effectLst/>
                <a:uLnTx/>
                <a:uFillTx/>
                <a:latin typeface="Segoe UI"/>
                <a:ea typeface="+mn-ea"/>
                <a:cs typeface="+mn-cs"/>
              </a:rPr>
              <a:t>Microsoft.com/Accessibility </a:t>
            </a:r>
            <a:endPar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3" name="Title 2"/>
          <p:cNvSpPr>
            <a:spLocks noGrp="1"/>
          </p:cNvSpPr>
          <p:nvPr>
            <p:ph type="title"/>
          </p:nvPr>
        </p:nvSpPr>
        <p:spPr>
          <a:xfrm>
            <a:off x="731837" y="449262"/>
            <a:ext cx="11887200" cy="1181862"/>
          </a:xfrm>
        </p:spPr>
        <p:txBody>
          <a:bodyPr/>
          <a:lstStyle/>
          <a:p>
            <a:r>
              <a:rPr lang="en-US" dirty="0">
                <a:solidFill>
                  <a:schemeClr val="bg1">
                    <a:lumMod val="50000"/>
                  </a:schemeClr>
                </a:solidFill>
              </a:rPr>
              <a:t>Resource Links</a:t>
            </a:r>
          </a:p>
        </p:txBody>
      </p:sp>
    </p:spTree>
    <p:extLst>
      <p:ext uri="{BB962C8B-B14F-4D97-AF65-F5344CB8AC3E}">
        <p14:creationId xmlns:p14="http://schemas.microsoft.com/office/powerpoint/2010/main" val="8332347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6218237" y="5923241"/>
            <a:ext cx="67056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002050"/>
                </a:solidFill>
                <a:effectLst/>
                <a:uLnTx/>
                <a:uFillTx/>
                <a:latin typeface="Segoe UI"/>
                <a:ea typeface="+mn-ea"/>
                <a:cs typeface="+mn-cs"/>
              </a:rPr>
              <a:t>User voice Forum for Accessibility Feedback: Aka.ms/</a:t>
            </a:r>
            <a:r>
              <a:rPr kumimoji="0" lang="en-US" sz="2244" b="0" i="0" u="none" strike="noStrike" kern="1200" cap="none" spc="0" normalizeH="0" baseline="0" noProof="0" dirty="0" err="1">
                <a:ln>
                  <a:noFill/>
                </a:ln>
                <a:solidFill>
                  <a:srgbClr val="002050"/>
                </a:solidFill>
                <a:effectLst/>
                <a:uLnTx/>
                <a:uFillTx/>
                <a:latin typeface="Segoe UI"/>
                <a:ea typeface="+mn-ea"/>
                <a:cs typeface="+mn-cs"/>
              </a:rPr>
              <a:t>AccessibilityFeedback</a:t>
            </a:r>
            <a:endParaRPr kumimoji="0" lang="en-US" sz="2244" b="0" i="0" u="none" strike="noStrike" kern="1200" cap="none" spc="0" normalizeH="0" baseline="0" noProof="0" dirty="0">
              <a:ln>
                <a:noFill/>
              </a:ln>
              <a:solidFill>
                <a:srgbClr val="002050"/>
              </a:solidFill>
              <a:effectLst/>
              <a:uLnTx/>
              <a:uFillTx/>
              <a:latin typeface="Segoe UI"/>
              <a:ea typeface="+mn-ea"/>
              <a:cs typeface="+mn-cs"/>
            </a:endParaRPr>
          </a:p>
        </p:txBody>
      </p:sp>
      <p:sp>
        <p:nvSpPr>
          <p:cNvPr id="2" name="Rectangle 1"/>
          <p:cNvSpPr/>
          <p:nvPr/>
        </p:nvSpPr>
        <p:spPr>
          <a:xfrm>
            <a:off x="-411163" y="5923241"/>
            <a:ext cx="67818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002050"/>
                </a:solidFill>
                <a:effectLst/>
                <a:uLnTx/>
                <a:uFillTx/>
                <a:latin typeface="Segoe UI"/>
                <a:ea typeface="+mn-ea"/>
                <a:cs typeface="+mn-cs"/>
              </a:rPr>
              <a:t>Disability Answer Desk for phone/chat/ASL Help: Aka.ms/</a:t>
            </a:r>
            <a:r>
              <a:rPr kumimoji="0" lang="en-US" sz="2244" b="0" i="0" u="none" strike="noStrike" kern="1200" cap="none" spc="0" normalizeH="0" baseline="0" noProof="0" dirty="0" err="1">
                <a:ln>
                  <a:noFill/>
                </a:ln>
                <a:solidFill>
                  <a:srgbClr val="002050"/>
                </a:solidFill>
                <a:effectLst/>
                <a:uLnTx/>
                <a:uFillTx/>
                <a:latin typeface="Segoe UI"/>
                <a:ea typeface="+mn-ea"/>
                <a:cs typeface="+mn-cs"/>
              </a:rPr>
              <a:t>AccessibilitySupport</a:t>
            </a:r>
            <a:endParaRPr kumimoji="0" lang="en-US" sz="2244" b="0" i="0" u="none" strike="noStrike" kern="1200" cap="none" spc="0" normalizeH="0" baseline="0" noProof="0" dirty="0">
              <a:ln>
                <a:noFill/>
              </a:ln>
              <a:solidFill>
                <a:srgbClr val="002050"/>
              </a:solidFill>
              <a:effectLst/>
              <a:uLnTx/>
              <a:uFillTx/>
              <a:latin typeface="Segoe UI"/>
              <a:ea typeface="+mn-ea"/>
              <a:cs typeface="+mn-cs"/>
            </a:endParaRPr>
          </a:p>
        </p:txBody>
      </p:sp>
      <p:sp>
        <p:nvSpPr>
          <p:cNvPr id="5" name="Rectangle 4"/>
          <p:cNvSpPr/>
          <p:nvPr/>
        </p:nvSpPr>
        <p:spPr bwMode="auto">
          <a:xfrm>
            <a:off x="0" y="4096685"/>
            <a:ext cx="12436475" cy="1554463"/>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Connect with us in person today or anytime through our support and feedback channels.</a:t>
            </a:r>
          </a:p>
        </p:txBody>
      </p:sp>
      <p:grpSp>
        <p:nvGrpSpPr>
          <p:cNvPr id="8" name="Group 7" descr="Image of a microphone in blue surrounded by a circle with a white background">
            <a:extLst>
              <a:ext uri="{FF2B5EF4-FFF2-40B4-BE49-F238E27FC236}">
                <a16:creationId xmlns:a16="http://schemas.microsoft.com/office/drawing/2014/main" id="{05B57745-2E87-4031-A1FB-8CD322628ED8}"/>
              </a:ext>
            </a:extLst>
          </p:cNvPr>
          <p:cNvGrpSpPr/>
          <p:nvPr/>
        </p:nvGrpSpPr>
        <p:grpSpPr>
          <a:xfrm>
            <a:off x="274638" y="3824592"/>
            <a:ext cx="2076450" cy="2076450"/>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itle 2"/>
          <p:cNvSpPr>
            <a:spLocks noGrp="1"/>
          </p:cNvSpPr>
          <p:nvPr>
            <p:ph type="title"/>
          </p:nvPr>
        </p:nvSpPr>
        <p:spPr/>
        <p:txBody>
          <a:bodyPr/>
          <a:lstStyle/>
          <a:p>
            <a:r>
              <a:rPr lang="en-US" dirty="0">
                <a:solidFill>
                  <a:schemeClr val="bg2"/>
                </a:solidFill>
              </a:rPr>
              <a:t>We want to hear from you.</a:t>
            </a:r>
          </a:p>
        </p:txBody>
      </p:sp>
    </p:spTree>
    <p:extLst>
      <p:ext uri="{BB962C8B-B14F-4D97-AF65-F5344CB8AC3E}">
        <p14:creationId xmlns:p14="http://schemas.microsoft.com/office/powerpoint/2010/main" val="37286073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8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265F-0B9E-435A-8DC8-53514367654F}"/>
              </a:ext>
            </a:extLst>
          </p:cNvPr>
          <p:cNvSpPr>
            <a:spLocks noGrp="1"/>
          </p:cNvSpPr>
          <p:nvPr>
            <p:ph type="title"/>
          </p:nvPr>
        </p:nvSpPr>
        <p:spPr>
          <a:xfrm>
            <a:off x="274638" y="2125662"/>
            <a:ext cx="11887200" cy="1015663"/>
          </a:xfrm>
        </p:spPr>
        <p:txBody>
          <a:bodyPr/>
          <a:lstStyle/>
          <a:p>
            <a:pPr algn="ctr"/>
            <a:r>
              <a:rPr lang="en-US" sz="6000" dirty="0"/>
              <a:t>Accessibility outside Transformation</a:t>
            </a:r>
          </a:p>
        </p:txBody>
      </p:sp>
    </p:spTree>
    <p:extLst>
      <p:ext uri="{BB962C8B-B14F-4D97-AF65-F5344CB8AC3E}">
        <p14:creationId xmlns:p14="http://schemas.microsoft.com/office/powerpoint/2010/main" val="28126806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People working in a modern office."/>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328" y="-1"/>
            <a:ext cx="12445337" cy="6994525"/>
          </a:xfrm>
          <a:prstGeom prst="rect">
            <a:avLst/>
          </a:prstGeom>
        </p:spPr>
      </p:pic>
      <p:sp>
        <p:nvSpPr>
          <p:cNvPr id="12" name="Rectangle 11"/>
          <p:cNvSpPr/>
          <p:nvPr/>
        </p:nvSpPr>
        <p:spPr bwMode="gray">
          <a:xfrm>
            <a:off x="-10015" y="-4561"/>
            <a:ext cx="12434710" cy="6994525"/>
          </a:xfrm>
          <a:prstGeom prst="rect">
            <a:avLst/>
          </a:prstGeom>
          <a:solidFill>
            <a:schemeClr val="tx1">
              <a:lumMod val="75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ctr" defTabSz="91365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p:cNvSpPr/>
          <p:nvPr/>
        </p:nvSpPr>
        <p:spPr>
          <a:xfrm rot="10800000">
            <a:off x="-20642" y="-9120"/>
            <a:ext cx="12431475" cy="2216031"/>
          </a:xfrm>
          <a:prstGeom prst="rect">
            <a:avLst/>
          </a:prstGeom>
          <a:gradFill>
            <a:gsLst>
              <a:gs pos="3000">
                <a:srgbClr val="000000">
                  <a:alpha val="0"/>
                </a:srgbClr>
              </a:gs>
              <a:gs pos="66000">
                <a:schemeClr val="tx1">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86521" rIns="466302" bIns="186521" rtlCol="0" anchor="b"/>
          <a:lstStyle/>
          <a:p>
            <a:pPr marL="0" marR="0" lvl="0" indent="0" algn="r" defTabSz="932417" rtl="0" eaLnBrk="1" fontAlgn="auto" latinLnBrk="0" hangingPunct="1">
              <a:lnSpc>
                <a:spcPts val="1224"/>
              </a:lnSpc>
              <a:spcBef>
                <a:spcPts val="0"/>
              </a:spcBef>
              <a:spcAft>
                <a:spcPts val="0"/>
              </a:spcAft>
              <a:buClrTx/>
              <a:buSzTx/>
              <a:buFontTx/>
              <a:buNone/>
              <a:tabLst/>
              <a:defRPr/>
            </a:pPr>
            <a:br>
              <a:rPr kumimoji="0" lang="en-US" sz="2040" b="0" i="1" u="none" strike="noStrike" kern="1200" cap="none" spc="0" normalizeH="0" baseline="0" noProof="0">
                <a:ln>
                  <a:noFill/>
                </a:ln>
                <a:solidFill>
                  <a:prstClr val="white"/>
                </a:solidFill>
                <a:effectLst/>
                <a:uLnTx/>
                <a:uFillTx/>
                <a:latin typeface="Segoe UI"/>
                <a:ea typeface="Segoe UI" pitchFamily="34" charset="0"/>
                <a:cs typeface="Segoe UI" pitchFamily="34" charset="0"/>
              </a:rPr>
            </a:br>
            <a:endParaRPr kumimoji="0" lang="da-DK" sz="1632"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9" name="Rectangle 28"/>
          <p:cNvSpPr/>
          <p:nvPr/>
        </p:nvSpPr>
        <p:spPr bwMode="auto">
          <a:xfrm>
            <a:off x="9221451" y="2222702"/>
            <a:ext cx="2497304" cy="4584043"/>
          </a:xfrm>
          <a:prstGeom prst="rect">
            <a:avLst/>
          </a:prstGeom>
          <a:solidFill>
            <a:srgbClr val="C0000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025864" rIns="186521" bIns="149217"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Accessibility</a:t>
            </a:r>
          </a:p>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lvl="0" indent="-285750" defTabSz="932418">
              <a:spcAft>
                <a:spcPts val="612"/>
              </a:spcAft>
              <a:buFont typeface="Arial" panose="020B0604020202020204" pitchFamily="34" charset="0"/>
              <a:buChar char="•"/>
              <a:defRPr/>
            </a:pPr>
            <a:r>
              <a:rPr lang="en-US" sz="1377" kern="0" dirty="0">
                <a:solidFill>
                  <a:srgbClr val="FFFFFF"/>
                </a:solidFill>
                <a:cs typeface="Segoe UI Semilight" panose="020B0402040204020203" pitchFamily="34" charset="0"/>
              </a:rPr>
              <a:t>Accessibility of Content</a:t>
            </a:r>
          </a:p>
          <a:p>
            <a:pPr marL="285750" lvl="0" indent="-285750" defTabSz="932418">
              <a:spcAft>
                <a:spcPts val="612"/>
              </a:spcAft>
              <a:buFont typeface="Arial" panose="020B0604020202020204" pitchFamily="34" charset="0"/>
              <a:buChar char="•"/>
              <a:defRPr/>
            </a:pPr>
            <a:r>
              <a:rPr lang="en-US" sz="1377" kern="0" dirty="0">
                <a:solidFill>
                  <a:srgbClr val="FFFFFF"/>
                </a:solidFill>
                <a:cs typeface="Segoe UI Semilight" panose="020B0402040204020203" pitchFamily="34" charset="0"/>
              </a:rPr>
              <a:t>Detecting Content</a:t>
            </a:r>
          </a:p>
          <a:p>
            <a:pPr marL="285750" lvl="0" indent="-285750" defTabSz="932418">
              <a:spcAft>
                <a:spcPts val="612"/>
              </a:spcAft>
              <a:buFont typeface="Arial" panose="020B0604020202020204" pitchFamily="34" charset="0"/>
              <a:buChar char="•"/>
              <a:defRPr/>
            </a:pPr>
            <a:r>
              <a:rPr lang="en-US" sz="1377" kern="0" dirty="0">
                <a:solidFill>
                  <a:srgbClr val="FFFFFF"/>
                </a:solidFill>
                <a:cs typeface="Segoe UI Semilight" panose="020B0402040204020203" pitchFamily="34" charset="0"/>
              </a:rPr>
              <a:t>Guided Accessibility</a:t>
            </a:r>
          </a:p>
          <a:p>
            <a:pPr marL="285750" lvl="0" indent="-285750" defTabSz="932418">
              <a:spcAft>
                <a:spcPts val="612"/>
              </a:spcAft>
              <a:buFont typeface="Arial" panose="020B0604020202020204" pitchFamily="34" charset="0"/>
              <a:buChar char="•"/>
              <a:defRPr/>
            </a:pPr>
            <a:r>
              <a:rPr lang="en-US" sz="1377" kern="0" dirty="0">
                <a:solidFill>
                  <a:srgbClr val="FFFFFF"/>
                </a:solidFill>
                <a:cs typeface="Segoe UI Semilight" panose="020B0402040204020203" pitchFamily="34" charset="0"/>
              </a:rPr>
              <a:t>Situational Disabilities</a:t>
            </a:r>
          </a:p>
          <a:p>
            <a:pPr marL="285750" lvl="0" indent="-285750" defTabSz="932418">
              <a:spcAft>
                <a:spcPts val="612"/>
              </a:spcAft>
              <a:buFont typeface="Arial" panose="020B0604020202020204" pitchFamily="34" charset="0"/>
              <a:buChar char="•"/>
              <a:defRPr/>
            </a:pPr>
            <a:r>
              <a:rPr lang="en-US" sz="1377" kern="0" dirty="0">
                <a:solidFill>
                  <a:srgbClr val="FFFFFF"/>
                </a:solidFill>
                <a:cs typeface="Segoe UI Semilight" panose="020B0402040204020203" pitchFamily="34" charset="0"/>
              </a:rPr>
              <a:t>Workforce Inclusion</a:t>
            </a:r>
          </a:p>
          <a:p>
            <a:pPr marL="285750" lvl="0" indent="-285750" defTabSz="932418">
              <a:spcAft>
                <a:spcPts val="612"/>
              </a:spcAft>
              <a:buFont typeface="Arial" panose="020B0604020202020204" pitchFamily="34" charset="0"/>
              <a:buChar char="•"/>
              <a:defRPr/>
            </a:pPr>
            <a:r>
              <a:rPr lang="en-US" sz="1377" kern="0" dirty="0">
                <a:solidFill>
                  <a:srgbClr val="FFFFFF"/>
                </a:solidFill>
                <a:cs typeface="Segoe UI Semilight" panose="020B0402040204020203" pitchFamily="34" charset="0"/>
              </a:rPr>
              <a:t>Training</a:t>
            </a:r>
          </a:p>
          <a:p>
            <a:pPr marL="0" marR="0" lvl="0" indent="0" algn="ctr" defTabSz="932418" rtl="0" eaLnBrk="1" fontAlgn="auto" latinLnBrk="0" hangingPunct="1">
              <a:lnSpc>
                <a:spcPct val="100000"/>
              </a:lnSpc>
              <a:spcBef>
                <a:spcPts val="0"/>
              </a:spcBef>
              <a:spcAft>
                <a:spcPts val="0"/>
              </a:spcAft>
              <a:buClrTx/>
              <a:buSzTx/>
              <a:buFontTx/>
              <a:buNone/>
              <a:tabLst/>
              <a:defRPr/>
            </a:pPr>
            <a:endParaRPr lang="en-US" sz="2040" kern="0" dirty="0">
              <a:solidFill>
                <a:srgbClr val="FFFFFF"/>
              </a:solidFill>
              <a:latin typeface="Segoe UI Semibold" panose="020B0702040204020203" pitchFamily="34" charset="0"/>
              <a:cs typeface="Segoe UI Semibold" panose="020B0702040204020203" pitchFamily="34" charset="0"/>
            </a:endParaRPr>
          </a:p>
        </p:txBody>
      </p:sp>
      <p:pic>
        <p:nvPicPr>
          <p:cNvPr id="10" name="Picture 9" descr="Person at computer symbol">
            <a:extLst>
              <a:ext uri="{FF2B5EF4-FFF2-40B4-BE49-F238E27FC236}">
                <a16:creationId xmlns:a16="http://schemas.microsoft.com/office/drawing/2014/main" id="{97F84F19-02B4-4141-B651-788C1024EAE6}"/>
              </a:ext>
            </a:extLst>
          </p:cNvPr>
          <p:cNvPicPr>
            <a:picLocks noChangeAspect="1"/>
          </p:cNvPicPr>
          <p:nvPr/>
        </p:nvPicPr>
        <p:blipFill>
          <a:blip r:embed="rId5"/>
          <a:stretch>
            <a:fillRect/>
          </a:stretch>
        </p:blipFill>
        <p:spPr>
          <a:xfrm>
            <a:off x="9601347" y="1338156"/>
            <a:ext cx="1737511" cy="1737511"/>
          </a:xfrm>
          <a:prstGeom prst="rect">
            <a:avLst/>
          </a:prstGeom>
        </p:spPr>
      </p:pic>
      <p:sp>
        <p:nvSpPr>
          <p:cNvPr id="28" name="Rectangle 27"/>
          <p:cNvSpPr/>
          <p:nvPr/>
        </p:nvSpPr>
        <p:spPr bwMode="auto">
          <a:xfrm>
            <a:off x="6314397" y="2222702"/>
            <a:ext cx="2497304" cy="4568254"/>
          </a:xfrm>
          <a:prstGeom prst="rect">
            <a:avLst/>
          </a:prstGeom>
          <a:solidFill>
            <a:schemeClr val="accent1">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025864" rIns="186521" bIns="149217"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Compliance</a:t>
            </a:r>
          </a:p>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Content Protection</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Archiving</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Digital Assets</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FOIA</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Regulatory</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Knowledge Capture</a:t>
            </a:r>
          </a:p>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descr="Search and analyze symbol">
            <a:extLst>
              <a:ext uri="{FF2B5EF4-FFF2-40B4-BE49-F238E27FC236}">
                <a16:creationId xmlns:a16="http://schemas.microsoft.com/office/drawing/2014/main" id="{EF3085D2-2293-402E-B9A3-F8878C471C19}"/>
              </a:ext>
            </a:extLst>
          </p:cNvPr>
          <p:cNvPicPr>
            <a:picLocks noChangeAspect="1"/>
          </p:cNvPicPr>
          <p:nvPr/>
        </p:nvPicPr>
        <p:blipFill>
          <a:blip r:embed="rId6"/>
          <a:stretch>
            <a:fillRect/>
          </a:stretch>
        </p:blipFill>
        <p:spPr>
          <a:xfrm>
            <a:off x="6715948" y="1353946"/>
            <a:ext cx="1737511" cy="1737511"/>
          </a:xfrm>
          <a:prstGeom prst="rect">
            <a:avLst/>
          </a:prstGeom>
        </p:spPr>
      </p:pic>
      <p:sp>
        <p:nvSpPr>
          <p:cNvPr id="26" name="Rectangle 25"/>
          <p:cNvSpPr/>
          <p:nvPr/>
        </p:nvSpPr>
        <p:spPr bwMode="auto">
          <a:xfrm>
            <a:off x="3385127" y="2222702"/>
            <a:ext cx="2497304" cy="4568254"/>
          </a:xfrm>
          <a:prstGeom prst="rect">
            <a:avLst/>
          </a:prstGeom>
          <a:solidFill>
            <a:schemeClr val="accent1">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025864" rIns="186521" bIns="149217"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a:t>
            </a:r>
          </a:p>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Content Control</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Encryption</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Phishing</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Auditing</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Internet of Things</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Privacy</a:t>
            </a:r>
          </a:p>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descr="Thumbprint symbol">
            <a:extLst>
              <a:ext uri="{FF2B5EF4-FFF2-40B4-BE49-F238E27FC236}">
                <a16:creationId xmlns:a16="http://schemas.microsoft.com/office/drawing/2014/main" id="{D970391D-A3B7-4D05-877C-6CD8F218BCE3}"/>
              </a:ext>
            </a:extLst>
          </p:cNvPr>
          <p:cNvPicPr>
            <a:picLocks noChangeAspect="1"/>
          </p:cNvPicPr>
          <p:nvPr/>
        </p:nvPicPr>
        <p:blipFill>
          <a:blip r:embed="rId7"/>
          <a:stretch>
            <a:fillRect/>
          </a:stretch>
        </p:blipFill>
        <p:spPr>
          <a:xfrm>
            <a:off x="3824123" y="1353946"/>
            <a:ext cx="1737511" cy="1737511"/>
          </a:xfrm>
          <a:prstGeom prst="rect">
            <a:avLst/>
          </a:prstGeom>
        </p:spPr>
      </p:pic>
      <p:sp>
        <p:nvSpPr>
          <p:cNvPr id="23" name="Rectangle 22"/>
          <p:cNvSpPr/>
          <p:nvPr/>
        </p:nvSpPr>
        <p:spPr bwMode="auto">
          <a:xfrm>
            <a:off x="456821" y="2222702"/>
            <a:ext cx="2497304" cy="4568254"/>
          </a:xfrm>
          <a:prstGeom prst="rect">
            <a:avLst/>
          </a:prstGeom>
          <a:solidFill>
            <a:schemeClr val="accent1">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025864" rIns="186521" bIns="149217"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Mobility</a:t>
            </a:r>
          </a:p>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Mobile Workers</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Devices</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Field Work</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Commodity Devices</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Digital Natives</a:t>
            </a:r>
          </a:p>
          <a:p>
            <a:pPr marL="285750" lvl="0" indent="-285750" defTabSz="932418">
              <a:spcAft>
                <a:spcPts val="612"/>
              </a:spcAft>
              <a:buFont typeface="Arial" panose="020B0604020202020204" pitchFamily="34" charset="0"/>
              <a:buChar char="•"/>
              <a:defRPr/>
            </a:pPr>
            <a:r>
              <a:rPr lang="en-US" sz="1399" kern="0" dirty="0">
                <a:solidFill>
                  <a:srgbClr val="FFFFFF"/>
                </a:solidFill>
                <a:cs typeface="Segoe UI Semilight" panose="020B0402040204020203" pitchFamily="34" charset="0"/>
              </a:rPr>
              <a:t>Device Management</a:t>
            </a:r>
          </a:p>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descr="Mobile device symbol&#10;">
            <a:extLst>
              <a:ext uri="{FF2B5EF4-FFF2-40B4-BE49-F238E27FC236}">
                <a16:creationId xmlns:a16="http://schemas.microsoft.com/office/drawing/2014/main" id="{6A4164DA-4258-4A0A-B499-35899F0B997E}"/>
              </a:ext>
            </a:extLst>
          </p:cNvPr>
          <p:cNvPicPr>
            <a:picLocks noChangeAspect="1"/>
          </p:cNvPicPr>
          <p:nvPr/>
        </p:nvPicPr>
        <p:blipFill>
          <a:blip r:embed="rId8"/>
          <a:stretch>
            <a:fillRect/>
          </a:stretch>
        </p:blipFill>
        <p:spPr>
          <a:xfrm>
            <a:off x="811160" y="1341760"/>
            <a:ext cx="1737511" cy="1737511"/>
          </a:xfrm>
          <a:prstGeom prst="rect">
            <a:avLst/>
          </a:prstGeom>
        </p:spPr>
      </p:pic>
      <p:sp>
        <p:nvSpPr>
          <p:cNvPr id="2" name="Title 1"/>
          <p:cNvSpPr>
            <a:spLocks noGrp="1"/>
          </p:cNvSpPr>
          <p:nvPr>
            <p:ph type="title"/>
          </p:nvPr>
        </p:nvSpPr>
        <p:spPr>
          <a:xfrm>
            <a:off x="275481" y="295274"/>
            <a:ext cx="12025402" cy="1341963"/>
          </a:xfrm>
        </p:spPr>
        <p:txBody>
          <a:bodyPr/>
          <a:lstStyle/>
          <a:p>
            <a:r>
              <a:rPr lang="en-US" sz="4488" dirty="0">
                <a:solidFill>
                  <a:schemeClr val="tx1"/>
                </a:solidFill>
              </a:rPr>
              <a:t>Existing View of IT Modernization and Accessibility</a:t>
            </a:r>
          </a:p>
        </p:txBody>
      </p:sp>
    </p:spTree>
    <p:custDataLst>
      <p:tags r:id="rId1"/>
    </p:custDataLst>
    <p:extLst>
      <p:ext uri="{BB962C8B-B14F-4D97-AF65-F5344CB8AC3E}">
        <p14:creationId xmlns:p14="http://schemas.microsoft.com/office/powerpoint/2010/main" val="146958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265F-0B9E-435A-8DC8-53514367654F}"/>
              </a:ext>
            </a:extLst>
          </p:cNvPr>
          <p:cNvSpPr>
            <a:spLocks noGrp="1"/>
          </p:cNvSpPr>
          <p:nvPr>
            <p:ph type="title"/>
          </p:nvPr>
        </p:nvSpPr>
        <p:spPr>
          <a:xfrm>
            <a:off x="274638" y="2125662"/>
            <a:ext cx="11887200" cy="1181862"/>
          </a:xfrm>
        </p:spPr>
        <p:txBody>
          <a:bodyPr/>
          <a:lstStyle/>
          <a:p>
            <a:pPr algn="ctr"/>
            <a:r>
              <a:rPr lang="en-US" dirty="0"/>
              <a:t>Accessibility (A11y) is the key</a:t>
            </a:r>
          </a:p>
        </p:txBody>
      </p:sp>
    </p:spTree>
    <p:extLst>
      <p:ext uri="{BB962C8B-B14F-4D97-AF65-F5344CB8AC3E}">
        <p14:creationId xmlns:p14="http://schemas.microsoft.com/office/powerpoint/2010/main" val="33821928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B15ED-3588-49A3-8CAC-9AADCCEC473C}"/>
              </a:ext>
            </a:extLst>
          </p:cNvPr>
          <p:cNvSpPr txBox="1"/>
          <p:nvPr/>
        </p:nvSpPr>
        <p:spPr>
          <a:xfrm>
            <a:off x="-1" y="3421062"/>
            <a:ext cx="12436475"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spc="-100" dirty="0">
                <a:ln w="3175">
                  <a:noFill/>
                </a:ln>
                <a:gradFill>
                  <a:gsLst>
                    <a:gs pos="100000">
                      <a:schemeClr val="tx1"/>
                    </a:gs>
                    <a:gs pos="0">
                      <a:schemeClr val="tx1"/>
                    </a:gs>
                  </a:gsLst>
                  <a:lin ang="5400000" scaled="0"/>
                </a:gradFill>
                <a:latin typeface="+mj-lt"/>
                <a:cs typeface="Segoe UI" pitchFamily="34" charset="0"/>
              </a:rPr>
              <a:t>Lens to innovation</a:t>
            </a:r>
          </a:p>
        </p:txBody>
      </p:sp>
      <p:sp>
        <p:nvSpPr>
          <p:cNvPr id="2" name="Title 1">
            <a:extLst>
              <a:ext uri="{FF2B5EF4-FFF2-40B4-BE49-F238E27FC236}">
                <a16:creationId xmlns:a16="http://schemas.microsoft.com/office/drawing/2014/main" id="{B275265F-0B9E-435A-8DC8-53514367654F}"/>
              </a:ext>
            </a:extLst>
          </p:cNvPr>
          <p:cNvSpPr>
            <a:spLocks noGrp="1"/>
          </p:cNvSpPr>
          <p:nvPr>
            <p:ph type="title"/>
          </p:nvPr>
        </p:nvSpPr>
        <p:spPr>
          <a:xfrm>
            <a:off x="274638" y="2125662"/>
            <a:ext cx="11887200" cy="1181862"/>
          </a:xfrm>
        </p:spPr>
        <p:txBody>
          <a:bodyPr/>
          <a:lstStyle/>
          <a:p>
            <a:pPr algn="ctr"/>
            <a:r>
              <a:rPr lang="en-US" dirty="0">
                <a:solidFill>
                  <a:schemeClr val="bg1">
                    <a:lumMod val="75000"/>
                  </a:schemeClr>
                </a:solidFill>
              </a:rPr>
              <a:t>A</a:t>
            </a:r>
            <a:r>
              <a:rPr lang="en-US" dirty="0"/>
              <a:t>1</a:t>
            </a:r>
            <a:r>
              <a:rPr lang="en-US" dirty="0">
                <a:solidFill>
                  <a:schemeClr val="bg1"/>
                </a:solidFill>
              </a:rPr>
              <a:t>1</a:t>
            </a:r>
            <a:r>
              <a:rPr lang="en-US" dirty="0">
                <a:solidFill>
                  <a:schemeClr val="bg1">
                    <a:lumMod val="75000"/>
                  </a:schemeClr>
                </a:solidFill>
              </a:rPr>
              <a:t>y</a:t>
            </a:r>
            <a:endParaRPr lang="en-US" dirty="0">
              <a:solidFill>
                <a:schemeClr val="tx1"/>
              </a:solidFill>
            </a:endParaRPr>
          </a:p>
        </p:txBody>
      </p:sp>
    </p:spTree>
    <p:extLst>
      <p:ext uri="{BB962C8B-B14F-4D97-AF65-F5344CB8AC3E}">
        <p14:creationId xmlns:p14="http://schemas.microsoft.com/office/powerpoint/2010/main" val="27189383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B15ED-3588-49A3-8CAC-9AADCCEC473C}"/>
              </a:ext>
            </a:extLst>
          </p:cNvPr>
          <p:cNvSpPr txBox="1"/>
          <p:nvPr/>
        </p:nvSpPr>
        <p:spPr>
          <a:xfrm>
            <a:off x="-1" y="3421062"/>
            <a:ext cx="12436475"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spc="-100" dirty="0">
                <a:ln w="3175">
                  <a:noFill/>
                </a:ln>
                <a:gradFill>
                  <a:gsLst>
                    <a:gs pos="100000">
                      <a:schemeClr val="tx1"/>
                    </a:gs>
                    <a:gs pos="0">
                      <a:schemeClr val="tx1"/>
                    </a:gs>
                  </a:gsLst>
                  <a:lin ang="5400000" scaled="0"/>
                </a:gradFill>
                <a:latin typeface="+mj-lt"/>
                <a:cs typeface="Segoe UI" pitchFamily="34" charset="0"/>
              </a:rPr>
              <a:t>Every</a:t>
            </a:r>
            <a:r>
              <a:rPr lang="en-US" sz="7200" u="sng" spc="-100" dirty="0">
                <a:ln w="3175">
                  <a:noFill/>
                </a:ln>
                <a:gradFill>
                  <a:gsLst>
                    <a:gs pos="100000">
                      <a:schemeClr val="tx1"/>
                    </a:gs>
                    <a:gs pos="0">
                      <a:schemeClr val="tx1"/>
                    </a:gs>
                  </a:gsLst>
                  <a:lin ang="5400000" scaled="0"/>
                </a:gradFill>
                <a:latin typeface="+mj-lt"/>
                <a:cs typeface="Segoe UI" pitchFamily="34" charset="0"/>
              </a:rPr>
              <a:t>one</a:t>
            </a:r>
            <a:r>
              <a:rPr lang="en-US" sz="7200" spc="-100" dirty="0">
                <a:ln w="3175">
                  <a:noFill/>
                </a:ln>
                <a:gradFill>
                  <a:gsLst>
                    <a:gs pos="100000">
                      <a:schemeClr val="tx1"/>
                    </a:gs>
                    <a:gs pos="0">
                      <a:schemeClr val="tx1"/>
                    </a:gs>
                  </a:gsLst>
                  <a:lin ang="5400000" scaled="0"/>
                </a:gradFill>
                <a:latin typeface="+mj-lt"/>
                <a:cs typeface="Segoe UI" pitchFamily="34" charset="0"/>
              </a:rPr>
              <a:t> needs to be included</a:t>
            </a:r>
          </a:p>
        </p:txBody>
      </p:sp>
      <p:sp>
        <p:nvSpPr>
          <p:cNvPr id="2" name="Title 1">
            <a:extLst>
              <a:ext uri="{FF2B5EF4-FFF2-40B4-BE49-F238E27FC236}">
                <a16:creationId xmlns:a16="http://schemas.microsoft.com/office/drawing/2014/main" id="{B275265F-0B9E-435A-8DC8-53514367654F}"/>
              </a:ext>
            </a:extLst>
          </p:cNvPr>
          <p:cNvSpPr>
            <a:spLocks noGrp="1"/>
          </p:cNvSpPr>
          <p:nvPr>
            <p:ph type="title"/>
          </p:nvPr>
        </p:nvSpPr>
        <p:spPr>
          <a:xfrm>
            <a:off x="274638" y="2125662"/>
            <a:ext cx="11887200" cy="1181862"/>
          </a:xfrm>
        </p:spPr>
        <p:txBody>
          <a:bodyPr/>
          <a:lstStyle/>
          <a:p>
            <a:pPr algn="ctr"/>
            <a:r>
              <a:rPr lang="en-US" dirty="0">
                <a:solidFill>
                  <a:schemeClr val="bg1">
                    <a:lumMod val="75000"/>
                  </a:schemeClr>
                </a:solidFill>
              </a:rPr>
              <a:t>A</a:t>
            </a:r>
            <a:r>
              <a:rPr lang="en-US" dirty="0"/>
              <a:t>1</a:t>
            </a:r>
            <a:r>
              <a:rPr lang="en-US" dirty="0">
                <a:solidFill>
                  <a:schemeClr val="bg1">
                    <a:lumMod val="75000"/>
                  </a:schemeClr>
                </a:solidFill>
              </a:rPr>
              <a:t>1y</a:t>
            </a:r>
            <a:endParaRPr lang="en-US" dirty="0">
              <a:solidFill>
                <a:schemeClr val="tx1"/>
              </a:solidFill>
            </a:endParaRPr>
          </a:p>
        </p:txBody>
      </p:sp>
    </p:spTree>
    <p:extLst>
      <p:ext uri="{BB962C8B-B14F-4D97-AF65-F5344CB8AC3E}">
        <p14:creationId xmlns:p14="http://schemas.microsoft.com/office/powerpoint/2010/main" val="22576907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B15ED-3588-49A3-8CAC-9AADCCEC473C}"/>
              </a:ext>
            </a:extLst>
          </p:cNvPr>
          <p:cNvSpPr txBox="1"/>
          <p:nvPr/>
        </p:nvSpPr>
        <p:spPr>
          <a:xfrm>
            <a:off x="-1" y="3421062"/>
            <a:ext cx="12436475" cy="1292662"/>
          </a:xfrm>
          <a:prstGeom prst="rect">
            <a:avLst/>
          </a:prstGeom>
          <a:noFill/>
        </p:spPr>
        <p:txBody>
          <a:bodyPr wrap="square" lIns="182880" tIns="146304" rIns="182880" bIns="146304" rtlCol="0">
            <a:spAutoFit/>
          </a:bodyPr>
          <a:lstStyle/>
          <a:p>
            <a:pPr algn="ctr">
              <a:lnSpc>
                <a:spcPct val="90000"/>
              </a:lnSpc>
              <a:spcAft>
                <a:spcPts val="600"/>
              </a:spcAft>
            </a:pPr>
            <a:r>
              <a:rPr lang="en-US" sz="7200" spc="-100" dirty="0">
                <a:ln w="3175">
                  <a:noFill/>
                </a:ln>
                <a:gradFill>
                  <a:gsLst>
                    <a:gs pos="100000">
                      <a:schemeClr val="tx1"/>
                    </a:gs>
                    <a:gs pos="0">
                      <a:schemeClr val="tx1"/>
                    </a:gs>
                  </a:gsLst>
                  <a:lin ang="5400000" scaled="0"/>
                </a:gradFill>
                <a:latin typeface="+mj-lt"/>
                <a:cs typeface="Segoe UI" pitchFamily="34" charset="0"/>
              </a:rPr>
              <a:t>Equality of Opportunity</a:t>
            </a:r>
          </a:p>
        </p:txBody>
      </p:sp>
      <p:sp>
        <p:nvSpPr>
          <p:cNvPr id="2" name="Title 1">
            <a:extLst>
              <a:ext uri="{FF2B5EF4-FFF2-40B4-BE49-F238E27FC236}">
                <a16:creationId xmlns:a16="http://schemas.microsoft.com/office/drawing/2014/main" id="{B275265F-0B9E-435A-8DC8-53514367654F}"/>
              </a:ext>
            </a:extLst>
          </p:cNvPr>
          <p:cNvSpPr>
            <a:spLocks noGrp="1"/>
          </p:cNvSpPr>
          <p:nvPr>
            <p:ph type="title"/>
          </p:nvPr>
        </p:nvSpPr>
        <p:spPr>
          <a:xfrm>
            <a:off x="274638" y="2125662"/>
            <a:ext cx="11887200" cy="1181862"/>
          </a:xfrm>
        </p:spPr>
        <p:txBody>
          <a:bodyPr/>
          <a:lstStyle/>
          <a:p>
            <a:pPr algn="ctr"/>
            <a:r>
              <a:rPr lang="en-US" dirty="0">
                <a:solidFill>
                  <a:schemeClr val="bg1">
                    <a:lumMod val="75000"/>
                  </a:schemeClr>
                </a:solidFill>
              </a:rPr>
              <a:t>A</a:t>
            </a:r>
            <a:r>
              <a:rPr lang="en-US" dirty="0"/>
              <a:t>1=1</a:t>
            </a:r>
            <a:r>
              <a:rPr lang="en-US" dirty="0">
                <a:solidFill>
                  <a:schemeClr val="bg1">
                    <a:lumMod val="75000"/>
                  </a:schemeClr>
                </a:solidFill>
              </a:rPr>
              <a:t>y</a:t>
            </a:r>
            <a:endParaRPr lang="en-US" dirty="0">
              <a:solidFill>
                <a:schemeClr val="tx1"/>
              </a:solidFill>
            </a:endParaRPr>
          </a:p>
        </p:txBody>
      </p:sp>
    </p:spTree>
    <p:extLst>
      <p:ext uri="{BB962C8B-B14F-4D97-AF65-F5344CB8AC3E}">
        <p14:creationId xmlns:p14="http://schemas.microsoft.com/office/powerpoint/2010/main" val="1684535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8e76d82-e10d-4791-acf3-9544ee253993&quot;,&quot;TimeStamp&quot;:&quot;2018-01-30T14:16:17.8659941-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d17fc10-fc2a-42c4-b32c-af82d329095c&quot;,&quot;TimeStamp&quot;:&quot;2017-07-19T18:21:33.3677243-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43c3a58-da4e-41d8-8400-0b33bff31140&quot;,&quot;TimeStamp&quot;:&quot;2017-07-19T18:21:33.3682246-07:00&quot;}"/>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1E3D8FA5B1204A97856B38AB5B8704" ma:contentTypeVersion="16" ma:contentTypeDescription="Create a new document." ma:contentTypeScope="" ma:versionID="eb8eaa5c70ab862a34d2ae49cbfbfef6">
  <xsd:schema xmlns:xsd="http://www.w3.org/2001/XMLSchema" xmlns:xs="http://www.w3.org/2001/XMLSchema" xmlns:p="http://schemas.microsoft.com/office/2006/metadata/properties" xmlns:ns1="http://schemas.microsoft.com/sharepoint/v3" xmlns:ns2="68ed4b49-6a4b-4985-ac78-9eac6014aa43" xmlns:ns3="6c47c534-3d1c-484f-ab3f-1b502a548f77" targetNamespace="http://schemas.microsoft.com/office/2006/metadata/properties" ma:root="true" ma:fieldsID="c839685e5c4059443e0bf583b0357afd" ns1:_="" ns2:_="" ns3:_="">
    <xsd:import namespace="http://schemas.microsoft.com/sharepoint/v3"/>
    <xsd:import namespace="68ed4b49-6a4b-4985-ac78-9eac6014aa43"/>
    <xsd:import namespace="6c47c534-3d1c-484f-ab3f-1b502a548f77"/>
    <xsd:element name="properties">
      <xsd:complexType>
        <xsd:sequence>
          <xsd:element name="documentManagement">
            <xsd:complexType>
              <xsd:all>
                <xsd:element ref="ns2:SharedWithUsers" minOccurs="0"/>
                <xsd:element ref="ns2:SharedWithDetails" minOccurs="0"/>
                <xsd:element ref="ns3:People"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OCR" minOccurs="0"/>
                <xsd:element ref="ns3:MediaServiceLocation" minOccurs="0"/>
                <xsd:element ref="ns3:Tags" minOccurs="0"/>
                <xsd:element ref="ns3:Product" minOccurs="0"/>
                <xsd:element ref="ns3:Photo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ed4b49-6a4b-4985-ac78-9eac6014aa4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c47c534-3d1c-484f-ab3f-1b502a548f77" elementFormDefault="qualified">
    <xsd:import namespace="http://schemas.microsoft.com/office/2006/documentManagement/types"/>
    <xsd:import namespace="http://schemas.microsoft.com/office/infopath/2007/PartnerControls"/>
    <xsd:element name="People" ma:index="10" nillable="true" ma:displayName="People" ma:SearchPeopleOnly="false" ma:SharePointGroup="0" ma:internalName="Peop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Tags" ma:index="21" nillable="true" ma:displayName="Tags" ma:internalName="Tags">
      <xsd:complexType>
        <xsd:complexContent>
          <xsd:extension base="dms:MultiChoiceFillIn">
            <xsd:sequence>
              <xsd:element name="Value" maxOccurs="unbounded" minOccurs="0" nillable="true">
                <xsd:simpleType>
                  <xsd:union memberTypes="dms:Text">
                    <xsd:simpleType>
                      <xsd:restriction base="dms:Choice">
                        <xsd:enumeration value="Choice 1"/>
                        <xsd:enumeration value="Choice 2"/>
                        <xsd:enumeration value="Choice 3"/>
                      </xsd:restriction>
                    </xsd:simpleType>
                  </xsd:union>
                </xsd:simpleType>
              </xsd:element>
            </xsd:sequence>
          </xsd:extension>
        </xsd:complexContent>
      </xsd:complexType>
    </xsd:element>
    <xsd:element name="Product" ma:index="22" nillable="true" ma:displayName="Product" ma:internalName="Product">
      <xsd:simpleType>
        <xsd:restriction base="dms:Text">
          <xsd:maxLength value="255"/>
        </xsd:restriction>
      </xsd:simpleType>
    </xsd:element>
    <xsd:element name="Photos" ma:index="23" nillable="true" ma:displayName="Photos" ma:format="Image" ma:internalName="Photos">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FastMetadata xmlns="6c47c534-3d1c-484f-ab3f-1b502a548f77">{"officeBundle":{"ctag":"\"c:{FBAC432B-DB32-4492-BD4C-81F5F0FA1689},2\"","fatalError":true,"version":"1.78172825"}}</MediaServiceFastMetadata>
    <MediaServiceMetadata xmlns="6c47c534-3d1c-484f-ab3f-1b502a548f77">{"officeBundle":{"ctag":"\"c:{FBAC432B-DB32-4492-BD4C-81F5F0FA1689},2\"","fatalError":true,"errorInfo":"Server_FragmentLimitExceeded","version":"1.78172825"}}</MediaServiceMetadata>
    <Photos xmlns="6c47c534-3d1c-484f-ab3f-1b502a548f77">
      <Url xsi:nil="true"/>
      <Description xsi:nil="true"/>
    </Photos>
    <People xmlns="6c47c534-3d1c-484f-ab3f-1b502a548f77">
      <UserInfo>
        <DisplayName/>
        <AccountId xsi:nil="true"/>
        <AccountType/>
      </UserInfo>
    </People>
    <Tags xmlns="6c47c534-3d1c-484f-ab3f-1b502a548f77"/>
    <Product xmlns="6c47c534-3d1c-484f-ab3f-1b502a548f77" xsi:nil="true"/>
    <LastSharedByUser xmlns="68ed4b49-6a4b-4985-ac78-9eac6014aa43">deanh@microsoft.com</LastSharedByUser>
    <SharedWithUsers xmlns="68ed4b49-6a4b-4985-ac78-9eac6014aa43">
      <UserInfo>
        <DisplayName>Ben Truelove</DisplayName>
        <AccountId>43</AccountId>
        <AccountType/>
      </UserInfo>
      <UserInfo>
        <DisplayName>Aneetha Jayaraman</DisplayName>
        <AccountId>4601</AccountId>
        <AccountType/>
      </UserInfo>
    </SharedWithUsers>
    <LastSharedByTime xmlns="68ed4b49-6a4b-4985-ac78-9eac6014aa43">2018-03-09T00:45:08+00:00</LastSharedByTim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E7BAD18-E57B-492C-A5EA-B2EA49C70C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8ed4b49-6a4b-4985-ac78-9eac6014aa43"/>
    <ds:schemaRef ds:uri="6c47c534-3d1c-484f-ab3f-1b502a548f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6c47c534-3d1c-484f-ab3f-1b502a548f77"/>
    <ds:schemaRef ds:uri="http://schemas.openxmlformats.org/package/2006/metadata/core-properties"/>
    <ds:schemaRef ds:uri="http://purl.org/dc/elements/1.1/"/>
    <ds:schemaRef ds:uri="http://www.w3.org/XML/1998/namespace"/>
    <ds:schemaRef ds:uri="http://schemas.microsoft.com/office/infopath/2007/PartnerControls"/>
    <ds:schemaRef ds:uri="68ed4b49-6a4b-4985-ac78-9eac6014aa43"/>
    <ds:schemaRef ds:uri="http://purl.org/dc/terms/"/>
    <ds:schemaRef ds:uri="http://schemas.microsoft.com/office/2006/documentManagement/types"/>
    <ds:schemaRef ds:uri="http://schemas.microsoft.com/sharepoint/v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2206</TotalTime>
  <Words>1513</Words>
  <Application>Microsoft Office PowerPoint</Application>
  <PresentationFormat>Custom</PresentationFormat>
  <Paragraphs>280</Paragraphs>
  <Slides>33</Slides>
  <Notes>33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Arial</vt:lpstr>
      <vt:lpstr>Calibri</vt:lpstr>
      <vt:lpstr>Consolas</vt:lpstr>
      <vt:lpstr>Segoe UI</vt:lpstr>
      <vt:lpstr>Segoe UI Light</vt:lpstr>
      <vt:lpstr>Segoe UI Semibold</vt:lpstr>
      <vt:lpstr>Segoe UI Semilight</vt:lpstr>
      <vt:lpstr>Wingdings</vt:lpstr>
      <vt:lpstr>WHITE TEMPLATE</vt:lpstr>
      <vt:lpstr>COLOR TEMPLATE</vt:lpstr>
      <vt:lpstr>5_WHITE TEMPLATE</vt:lpstr>
      <vt:lpstr>Modernization of IT and Accessibility with SharePoint  Dean Halstead Director, Federal Accessibility  Aneetha Jayaraman SharePoint Program Manager  </vt:lpstr>
      <vt:lpstr>Agenda</vt:lpstr>
      <vt:lpstr>Modernization of IT is a once in a life time event</vt:lpstr>
      <vt:lpstr>Accessibility outside Transformation</vt:lpstr>
      <vt:lpstr>Existing View of IT Modernization and Accessibility</vt:lpstr>
      <vt:lpstr>Accessibility (A11y) is the key</vt:lpstr>
      <vt:lpstr>A11y</vt:lpstr>
      <vt:lpstr>A11y</vt:lpstr>
      <vt:lpstr>A1=1y</vt:lpstr>
      <vt:lpstr>A11y</vt:lpstr>
      <vt:lpstr>A1-1y</vt:lpstr>
      <vt:lpstr>A11y</vt:lpstr>
      <vt:lpstr>Transformation Recap</vt:lpstr>
      <vt:lpstr>So what does Modernization look like…SharePoint 365?</vt:lpstr>
      <vt:lpstr>Empower every person and every organization on the planet to achieve more</vt:lpstr>
      <vt:lpstr>SharePoint and our Mission</vt:lpstr>
      <vt:lpstr>Goals</vt:lpstr>
      <vt:lpstr>Creating an accessible site</vt:lpstr>
      <vt:lpstr>Accessibility 1-2-3</vt:lpstr>
      <vt:lpstr>Compliance vs. Usable</vt:lpstr>
      <vt:lpstr>PowerPoint Presentation</vt:lpstr>
      <vt:lpstr>PowerPoint Presentation</vt:lpstr>
      <vt:lpstr>Share a document using voice</vt:lpstr>
      <vt:lpstr>New work from the past year </vt:lpstr>
      <vt:lpstr>SharePoint extensibility best practices</vt:lpstr>
      <vt:lpstr>What’s next for us?</vt:lpstr>
      <vt:lpstr>Upcoming investments</vt:lpstr>
      <vt:lpstr>Key Takeaways</vt:lpstr>
      <vt:lpstr>Office 365 ProPlus Overview</vt:lpstr>
      <vt:lpstr>Office 365 Sessions at CSUN ATC</vt:lpstr>
      <vt:lpstr>Resource Links</vt:lpstr>
      <vt:lpstr>We want to hear from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Modernization of IT and Accessibility with SharePoint  Dean Halstead Director, Federal Accessibility  Aneetha Jayaraman SharePoint Program Manager</dc:title>
  <dc:subject/>
  <dc:creator>Tarena Shanaberger</dc:creator>
  <cp:keywords/>
  <dc:description/>
  <cp:lastModifiedBy>Tarena Shanaberger (Milligan &amp; Associates)</cp:lastModifiedBy>
  <cp:revision>32</cp:revision>
  <dcterms:created xsi:type="dcterms:W3CDTF">2017-01-24T07:31:53Z</dcterms:created>
  <dcterms:modified xsi:type="dcterms:W3CDTF">2018-03-22T17:15:42Z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0x010100791E3D8FA5B1204A97856B38AB5B8704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